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8" r:id="rId3"/>
    <p:sldId id="271" r:id="rId4"/>
    <p:sldId id="296" r:id="rId5"/>
    <p:sldId id="276" r:id="rId6"/>
    <p:sldId id="308" r:id="rId7"/>
    <p:sldId id="290" r:id="rId8"/>
    <p:sldId id="303" r:id="rId9"/>
    <p:sldId id="278" r:id="rId10"/>
    <p:sldId id="279" r:id="rId11"/>
    <p:sldId id="307" r:id="rId12"/>
    <p:sldId id="291" r:id="rId13"/>
    <p:sldId id="292" r:id="rId14"/>
    <p:sldId id="306" r:id="rId15"/>
    <p:sldId id="297" r:id="rId16"/>
    <p:sldId id="310" r:id="rId17"/>
    <p:sldId id="309" r:id="rId18"/>
    <p:sldId id="304" r:id="rId19"/>
    <p:sldId id="301" r:id="rId20"/>
    <p:sldId id="311" r:id="rId21"/>
    <p:sldId id="312" r:id="rId22"/>
    <p:sldId id="313" r:id="rId23"/>
    <p:sldId id="305" r:id="rId24"/>
    <p:sldId id="326" r:id="rId25"/>
    <p:sldId id="331" r:id="rId26"/>
    <p:sldId id="328" r:id="rId27"/>
    <p:sldId id="330" r:id="rId28"/>
    <p:sldId id="288" r:id="rId29"/>
    <p:sldId id="327" r:id="rId30"/>
    <p:sldId id="329" r:id="rId31"/>
    <p:sldId id="315" r:id="rId32"/>
    <p:sldId id="316" r:id="rId33"/>
    <p:sldId id="314" r:id="rId34"/>
    <p:sldId id="317" r:id="rId35"/>
    <p:sldId id="318" r:id="rId36"/>
    <p:sldId id="319" r:id="rId37"/>
    <p:sldId id="325" r:id="rId38"/>
    <p:sldId id="320" r:id="rId39"/>
    <p:sldId id="321" r:id="rId4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terjan Verhelst" initials="PV" lastIdx="11" clrIdx="0">
    <p:extLst>
      <p:ext uri="{19B8F6BF-5375-455C-9EA6-DF929625EA0E}">
        <p15:presenceInfo xmlns:p15="http://schemas.microsoft.com/office/powerpoint/2012/main" userId="S-1-5-21-4030456262-320625612-449655040-811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072" autoAdjust="0"/>
    <p:restoredTop sz="79108" autoAdjust="0"/>
  </p:normalViewPr>
  <p:slideViewPr>
    <p:cSldViewPr snapToGrid="0">
      <p:cViewPr varScale="1">
        <p:scale>
          <a:sx n="72" d="100"/>
          <a:sy n="72" d="100"/>
        </p:scale>
        <p:origin x="274" y="43"/>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27T16:39:30.276" idx="5">
    <p:pos x="10" y="10"/>
    <p:text>De schematische figuur rechtsboven mag je laten vallen. De luchtfoto er onder is duidelijk genoeg om het verhaal te snappen.</p:text>
    <p:extLst>
      <p:ext uri="{C676402C-5697-4E1C-873F-D02D1690AC5C}">
        <p15:threadingInfo xmlns:p15="http://schemas.microsoft.com/office/powerpoint/2012/main" timeZoneBias="-60"/>
      </p:ext>
    </p:extLst>
  </p:cm>
  <p:cm authorId="1" dt="2019-03-27T16:41:05.345" idx="6">
    <p:pos x="10" y="146"/>
    <p:text>Ter info, het Veurne-Ambacht Kanaal ligt naast de IJzer en is dus het tweede kanaal vanaf rechts te tellen op de onderste luchtfoto van de ganzepoot.</p:text>
    <p:extLst>
      <p:ext uri="{C676402C-5697-4E1C-873F-D02D1690AC5C}">
        <p15:threadingInfo xmlns:p15="http://schemas.microsoft.com/office/powerpoint/2012/main" timeZoneBias="-60">
          <p15:parentCm authorId="1"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913ED-D1FD-4C37-9F0E-B57283551BA6}" type="datetimeFigureOut">
              <a:rPr lang="nl-BE" smtClean="0"/>
              <a:t>20/06/2019</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0C546-3917-4EB2-86E9-DB82A5B32476}" type="slidenum">
              <a:rPr lang="nl-BE" smtClean="0"/>
              <a:t>‹nr.›</a:t>
            </a:fld>
            <a:endParaRPr lang="nl-BE"/>
          </a:p>
        </p:txBody>
      </p:sp>
    </p:spTree>
    <p:extLst>
      <p:ext uri="{BB962C8B-B14F-4D97-AF65-F5344CB8AC3E}">
        <p14:creationId xmlns:p14="http://schemas.microsoft.com/office/powerpoint/2010/main" val="1274854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THESIS PRESENTATION	</a:t>
            </a:r>
          </a:p>
          <a:p>
            <a:r>
              <a:rPr lang="en-US" dirty="0"/>
              <a:t>Clarity of the introduction</a:t>
            </a:r>
          </a:p>
          <a:p>
            <a:r>
              <a:rPr lang="en-US" dirty="0"/>
              <a:t>Hypotheses formulated</a:t>
            </a:r>
          </a:p>
          <a:p>
            <a:r>
              <a:rPr lang="en-US" dirty="0"/>
              <a:t>Methods and material clarified</a:t>
            </a:r>
          </a:p>
          <a:p>
            <a:r>
              <a:rPr lang="en-US" dirty="0"/>
              <a:t>Focus on important results</a:t>
            </a:r>
          </a:p>
          <a:p>
            <a:r>
              <a:rPr lang="en-US" dirty="0"/>
              <a:t>Discussion matches hypotheses</a:t>
            </a:r>
          </a:p>
          <a:p>
            <a:r>
              <a:rPr lang="en-US" dirty="0"/>
              <a:t>Scientific depth of discussion</a:t>
            </a:r>
          </a:p>
          <a:p>
            <a:r>
              <a:rPr lang="en-US" dirty="0"/>
              <a:t>Language use</a:t>
            </a:r>
          </a:p>
          <a:p>
            <a:r>
              <a:rPr lang="en-US" dirty="0"/>
              <a:t>Layout and style clear</a:t>
            </a:r>
          </a:p>
          <a:p>
            <a:r>
              <a:rPr lang="en-US" dirty="0"/>
              <a:t>Proper use of visual aids</a:t>
            </a:r>
          </a:p>
          <a:p>
            <a:r>
              <a:rPr lang="en-US" dirty="0"/>
              <a:t>Pace and number of slides, timing</a:t>
            </a:r>
          </a:p>
          <a:p>
            <a:r>
              <a:rPr lang="en-US" dirty="0"/>
              <a:t>	</a:t>
            </a:r>
          </a:p>
          <a:p>
            <a:r>
              <a:rPr lang="en-US" dirty="0"/>
              <a:t>QUESTIONING AND DISCUSSION WITH JURY	</a:t>
            </a:r>
          </a:p>
          <a:p>
            <a:r>
              <a:rPr lang="en-US" dirty="0"/>
              <a:t>Focus of answers</a:t>
            </a:r>
          </a:p>
          <a:p>
            <a:r>
              <a:rPr lang="en-US" dirty="0"/>
              <a:t>Scientific background and depth</a:t>
            </a:r>
          </a:p>
          <a:p>
            <a:r>
              <a:rPr lang="en-US" dirty="0"/>
              <a:t>Clear and structured responses</a:t>
            </a:r>
          </a:p>
          <a:p>
            <a:endParaRPr lang="nl-BE"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1</a:t>
            </a:fld>
            <a:endParaRPr lang="nl-BE"/>
          </a:p>
        </p:txBody>
      </p:sp>
    </p:spTree>
    <p:extLst>
      <p:ext uri="{BB962C8B-B14F-4D97-AF65-F5344CB8AC3E}">
        <p14:creationId xmlns:p14="http://schemas.microsoft.com/office/powerpoint/2010/main" val="244675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Eenmaal voorbij het pompgemaal krijgen de glasaaltjes een uitgebreid gebied ter beschikking: de Veurne-</a:t>
            </a:r>
            <a:r>
              <a:rPr lang="nl-BE" dirty="0" err="1"/>
              <a:t>Ambachtse</a:t>
            </a:r>
            <a:r>
              <a:rPr lang="nl-BE" dirty="0"/>
              <a:t> polder. Een gebied dat 20,000 ha beslaat. In de zuidwesthoek een beekgebied van 4,000 ha behorende tot de zandleemstreek, de rest is bodemkundig echte polderstreek. Je ziet de duidelijke netstructuur van waterlopen. Dit gebied is al eeuwen een populair habitat bij paling.</a:t>
            </a: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11</a:t>
            </a:fld>
            <a:endParaRPr lang="nl-BE"/>
          </a:p>
        </p:txBody>
      </p:sp>
    </p:spTree>
    <p:extLst>
      <p:ext uri="{BB962C8B-B14F-4D97-AF65-F5344CB8AC3E}">
        <p14:creationId xmlns:p14="http://schemas.microsoft.com/office/powerpoint/2010/main" val="790020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To</a:t>
            </a:r>
            <a:r>
              <a:rPr lang="nl-BE" dirty="0"/>
              <a:t> sample </a:t>
            </a:r>
            <a:r>
              <a:rPr lang="nl-BE" dirty="0" err="1"/>
              <a:t>glass</a:t>
            </a:r>
            <a:r>
              <a:rPr lang="nl-BE" dirty="0"/>
              <a:t> </a:t>
            </a:r>
            <a:r>
              <a:rPr lang="nl-BE" dirty="0" err="1"/>
              <a:t>eel</a:t>
            </a:r>
            <a:r>
              <a:rPr lang="nl-BE" dirty="0"/>
              <a:t> </a:t>
            </a:r>
            <a:r>
              <a:rPr lang="nl-BE" dirty="0" err="1"/>
              <a:t>recruits</a:t>
            </a:r>
            <a:r>
              <a:rPr lang="nl-BE" dirty="0"/>
              <a:t> in </a:t>
            </a:r>
            <a:r>
              <a:rPr lang="nl-BE" dirty="0" err="1"/>
              <a:t>this</a:t>
            </a:r>
            <a:r>
              <a:rPr lang="nl-BE" dirty="0"/>
              <a:t> </a:t>
            </a:r>
            <a:r>
              <a:rPr lang="nl-BE" dirty="0" err="1"/>
              <a:t>canal</a:t>
            </a:r>
            <a:r>
              <a:rPr lang="nl-BE" dirty="0"/>
              <a:t>, 3 sampling </a:t>
            </a:r>
            <a:r>
              <a:rPr lang="nl-BE" dirty="0" err="1"/>
              <a:t>methods</a:t>
            </a:r>
            <a:r>
              <a:rPr lang="nl-BE" dirty="0"/>
              <a:t> </a:t>
            </a:r>
            <a:r>
              <a:rPr lang="nl-BE" dirty="0" err="1"/>
              <a:t>were</a:t>
            </a:r>
            <a:r>
              <a:rPr lang="nl-BE" dirty="0"/>
              <a:t> </a:t>
            </a:r>
            <a:r>
              <a:rPr lang="nl-BE" dirty="0" err="1"/>
              <a:t>applied</a:t>
            </a:r>
            <a:r>
              <a:rPr lang="nl-BE" dirty="0"/>
              <a:t>:</a:t>
            </a:r>
          </a:p>
          <a:p>
            <a:endParaRPr lang="nl-BE" dirty="0"/>
          </a:p>
          <a:p>
            <a:r>
              <a:rPr lang="en-GB" sz="1200" b="1" kern="1200" dirty="0">
                <a:solidFill>
                  <a:schemeClr val="tx1"/>
                </a:solidFill>
                <a:effectLst/>
                <a:latin typeface="+mn-lt"/>
                <a:ea typeface="+mn-ea"/>
                <a:cs typeface="+mn-cs"/>
              </a:rPr>
              <a:t>Artificial substrates</a:t>
            </a:r>
          </a:p>
          <a:p>
            <a:r>
              <a:rPr lang="en-GB" sz="1200" kern="1200" dirty="0">
                <a:solidFill>
                  <a:schemeClr val="tx1"/>
                </a:solidFill>
                <a:effectLst/>
                <a:latin typeface="+mn-lt"/>
                <a:ea typeface="+mn-ea"/>
                <a:cs typeface="+mn-cs"/>
              </a:rPr>
              <a:t>Artificial substrates are floating artificial plastic substrates embedded in an iron frame (50x50x20cm). The plastic substrates are 3D nylon stabilisation mats (</a:t>
            </a:r>
            <a:r>
              <a:rPr lang="en-GB" sz="1200" kern="1200" dirty="0" err="1">
                <a:solidFill>
                  <a:schemeClr val="tx1"/>
                </a:solidFill>
                <a:effectLst/>
                <a:latin typeface="+mn-lt"/>
                <a:ea typeface="+mn-ea"/>
                <a:cs typeface="+mn-cs"/>
              </a:rPr>
              <a:t>Enkamat</a:t>
            </a:r>
            <a:r>
              <a:rPr lang="en-GB" sz="1200" kern="1200" dirty="0">
                <a:solidFill>
                  <a:schemeClr val="tx1"/>
                </a:solidFill>
                <a:effectLst/>
                <a:latin typeface="+mn-lt"/>
                <a:ea typeface="+mn-ea"/>
                <a:cs typeface="+mn-cs"/>
              </a:rPr>
              <a:t>®). These were installed from 24/02/2017 to 24/05/2017. Substrates floated with the mats inundated in the upper canal water column. Six sampling locations were present, each with three artificial substrates installed next to each other (Figure 5); one location after the sluices connecting the </a:t>
            </a:r>
            <a:r>
              <a:rPr lang="en-GB" sz="1200" kern="1200" dirty="0" err="1">
                <a:solidFill>
                  <a:schemeClr val="tx1"/>
                </a:solidFill>
                <a:effectLst/>
                <a:latin typeface="+mn-lt"/>
                <a:ea typeface="+mn-ea"/>
                <a:cs typeface="+mn-cs"/>
              </a:rPr>
              <a:t>Ganzepoot</a:t>
            </a:r>
            <a:r>
              <a:rPr lang="en-GB" sz="1200" kern="1200" dirty="0">
                <a:solidFill>
                  <a:schemeClr val="tx1"/>
                </a:solidFill>
                <a:effectLst/>
                <a:latin typeface="+mn-lt"/>
                <a:ea typeface="+mn-ea"/>
                <a:cs typeface="+mn-cs"/>
              </a:rPr>
              <a:t> and the Veurne-</a:t>
            </a:r>
            <a:r>
              <a:rPr lang="en-GB" sz="1200" kern="1200" dirty="0" err="1">
                <a:solidFill>
                  <a:schemeClr val="tx1"/>
                </a:solidFill>
                <a:effectLst/>
                <a:latin typeface="+mn-lt"/>
                <a:ea typeface="+mn-ea"/>
                <a:cs typeface="+mn-cs"/>
              </a:rPr>
              <a:t>Ambacht</a:t>
            </a:r>
            <a:r>
              <a:rPr lang="en-GB" sz="1200" kern="1200" dirty="0">
                <a:solidFill>
                  <a:schemeClr val="tx1"/>
                </a:solidFill>
                <a:effectLst/>
                <a:latin typeface="+mn-lt"/>
                <a:ea typeface="+mn-ea"/>
                <a:cs typeface="+mn-cs"/>
              </a:rPr>
              <a:t> canal; one location in the middle of the drainage canal and one location at the pumping station. For each location, three artificial substrates were placed at each river bank, consequently 18 artificial substrates were thus placed in the Veurne-</a:t>
            </a:r>
            <a:r>
              <a:rPr lang="en-GB" sz="1200" kern="1200" dirty="0" err="1">
                <a:solidFill>
                  <a:schemeClr val="tx1"/>
                </a:solidFill>
                <a:effectLst/>
                <a:latin typeface="+mn-lt"/>
                <a:ea typeface="+mn-ea"/>
                <a:cs typeface="+mn-cs"/>
              </a:rPr>
              <a:t>Ambacht</a:t>
            </a:r>
            <a:r>
              <a:rPr lang="en-GB" sz="1200" kern="1200" dirty="0">
                <a:solidFill>
                  <a:schemeClr val="tx1"/>
                </a:solidFill>
                <a:effectLst/>
                <a:latin typeface="+mn-lt"/>
                <a:ea typeface="+mn-ea"/>
                <a:cs typeface="+mn-cs"/>
              </a:rPr>
              <a:t> canal.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Lift nets</a:t>
            </a:r>
          </a:p>
          <a:p>
            <a:r>
              <a:rPr lang="en-GB" sz="1200" kern="1200" dirty="0">
                <a:solidFill>
                  <a:schemeClr val="tx1"/>
                </a:solidFill>
                <a:effectLst/>
                <a:latin typeface="+mn-lt"/>
                <a:ea typeface="+mn-ea"/>
                <a:cs typeface="+mn-cs"/>
              </a:rPr>
              <a:t>Lift nets ( Figure 6b) were used (surface: 1 m</a:t>
            </a:r>
            <a:r>
              <a:rPr lang="en-GB" sz="1200" kern="1200" baseline="30000" dirty="0">
                <a:solidFill>
                  <a:schemeClr val="tx1"/>
                </a:solidFill>
                <a:effectLst/>
                <a:latin typeface="+mn-lt"/>
                <a:ea typeface="+mn-ea"/>
                <a:cs typeface="+mn-cs"/>
              </a:rPr>
              <a:t>2</a:t>
            </a:r>
            <a:r>
              <a:rPr lang="en-GB" sz="1200" kern="1200" dirty="0">
                <a:solidFill>
                  <a:schemeClr val="tx1"/>
                </a:solidFill>
                <a:effectLst/>
                <a:latin typeface="+mn-lt"/>
                <a:ea typeface="+mn-ea"/>
                <a:cs typeface="+mn-cs"/>
              </a:rPr>
              <a:t>) weekly (from 11/03/2017 to 30/04/2017) to sample glass eel at the nine different pumping station lock. Each sampling effort, lift net fishing was repeated four times with  four lift nets each time.</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Glass eel ladders</a:t>
            </a:r>
          </a:p>
          <a:p>
            <a:r>
              <a:rPr lang="en-GB" sz="1200" kern="1200" dirty="0">
                <a:solidFill>
                  <a:schemeClr val="tx1"/>
                </a:solidFill>
                <a:effectLst/>
                <a:latin typeface="+mn-lt"/>
                <a:ea typeface="+mn-ea"/>
                <a:cs typeface="+mn-cs"/>
              </a:rPr>
              <a:t>Glass eel ladders were installed in 2017, one at each side of the Veurne-</a:t>
            </a:r>
            <a:r>
              <a:rPr lang="en-GB" sz="1200" kern="1200" dirty="0" err="1">
                <a:solidFill>
                  <a:schemeClr val="tx1"/>
                </a:solidFill>
                <a:effectLst/>
                <a:latin typeface="+mn-lt"/>
                <a:ea typeface="+mn-ea"/>
                <a:cs typeface="+mn-cs"/>
              </a:rPr>
              <a:t>Ambacht</a:t>
            </a:r>
            <a:r>
              <a:rPr lang="en-GB" sz="1200" kern="1200" dirty="0">
                <a:solidFill>
                  <a:schemeClr val="tx1"/>
                </a:solidFill>
                <a:effectLst/>
                <a:latin typeface="+mn-lt"/>
                <a:ea typeface="+mn-ea"/>
                <a:cs typeface="+mn-cs"/>
              </a:rPr>
              <a:t> pumping station. These eel ladders are gutters whereby a lower part is inundated in the canal, and a higher part which is connected to a collecting bin (Figure 6c). The gutter surface consists of brushes which are (from 17/02/2017 to 24/05/2017) constantly irrigated with polder freshwater, pumped from the pumping station emergency sewers. To further attract glass eel, the base of the gutter was also watered with polder freshwater. The structure inclination was 30°. The glass eel needed to climb 1-2 m (dependent on the canal level) to reach the above collecting bin. The bin was weekly checked, or more frequent during the glass eel migration peak.</a:t>
            </a:r>
          </a:p>
          <a:p>
            <a:endParaRPr lang="nl-BE" dirty="0"/>
          </a:p>
          <a:p>
            <a:pPr marL="0" indent="0">
              <a:buFontTx/>
              <a:buNone/>
            </a:pPr>
            <a:r>
              <a:rPr lang="nl-BE" dirty="0"/>
              <a:t>I</a:t>
            </a:r>
            <a:r>
              <a:rPr lang="en-GB" dirty="0" err="1"/>
              <a:t>ndicated</a:t>
            </a:r>
            <a:r>
              <a:rPr lang="en-GB" dirty="0"/>
              <a:t> in blue is the pumping station, in yellow the </a:t>
            </a:r>
            <a:r>
              <a:rPr lang="en-GB" dirty="0" err="1"/>
              <a:t>Ganzepoot</a:t>
            </a:r>
            <a:r>
              <a:rPr lang="en-GB" dirty="0"/>
              <a:t> sluices</a:t>
            </a:r>
          </a:p>
          <a:p>
            <a:pPr marL="0" indent="0">
              <a:buFontTx/>
              <a:buNone/>
            </a:pPr>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12</a:t>
            </a:fld>
            <a:endParaRPr lang="nl-BE"/>
          </a:p>
        </p:txBody>
      </p:sp>
    </p:spTree>
    <p:extLst>
      <p:ext uri="{BB962C8B-B14F-4D97-AF65-F5344CB8AC3E}">
        <p14:creationId xmlns:p14="http://schemas.microsoft.com/office/powerpoint/2010/main" val="1883034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eel ladder, a total of 66963 glass eel were caught in 2017. The peak in recruitment was week 13, with 31,000 glass eel recruits in one week. Using the lift nets, a total of 301 glass eel were caught, peaking at week 11. A total of 683 glass eel were caught in the artificial substrates, with a peak in abundances at week 21 (Figure 7). Of these caught glass eel, a subset of individuals were biometrically characterised (Figure 8). In week 11, 12 and 13 abundances were peaking in the eel ladders, upon which the bin was emptied twice a week. If more than 100 glass eel were present, only 100 were measured. If numbers of measured glass eel exceeds 100 for a given week (Figure 8), this is due to the multiple sampling effort during these weeks. From the artificial substrates, a total of 751 glass eels were measured; 1538 glass eel were measured from the eel ladders and 205 glass eels caught using lift nets were measured.</a:t>
            </a: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13</a:t>
            </a:fld>
            <a:endParaRPr lang="nl-BE"/>
          </a:p>
        </p:txBody>
      </p:sp>
    </p:spTree>
    <p:extLst>
      <p:ext uri="{BB962C8B-B14F-4D97-AF65-F5344CB8AC3E}">
        <p14:creationId xmlns:p14="http://schemas.microsoft.com/office/powerpoint/2010/main" val="1269779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276 of the glass eel caught in 2017 were permanently kept in freezers. On these individuals, stomach and gut content analyses were performed. After defrosting, a ventral cut was made from the glass eels’ gill arch towards the anus. The stomach and intestinal tract were excised and weighed. After, both were placed in a petri dish and submerged in distilled water. With tweezers and needles the content of the gut and stomach was excised under a binocular. The different prey items were classified on the furthest possible taxonomic level.</a:t>
            </a:r>
          </a:p>
          <a:p>
            <a:endParaRPr lang="nl-BE"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14</a:t>
            </a:fld>
            <a:endParaRPr lang="nl-BE"/>
          </a:p>
        </p:txBody>
      </p:sp>
    </p:spTree>
    <p:extLst>
      <p:ext uri="{BB962C8B-B14F-4D97-AF65-F5344CB8AC3E}">
        <p14:creationId xmlns:p14="http://schemas.microsoft.com/office/powerpoint/2010/main" val="8785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r>
                  <a:rPr lang="en-GB" sz="1200" b="1" kern="1200" dirty="0">
                    <a:solidFill>
                      <a:schemeClr val="tx1"/>
                    </a:solidFill>
                    <a:effectLst/>
                    <a:latin typeface="+mn-lt"/>
                    <a:ea typeface="+mn-ea"/>
                    <a:cs typeface="+mn-cs"/>
                  </a:rPr>
                  <a:t>Fullness Index</a:t>
                </a:r>
              </a:p>
              <a:p>
                <a:r>
                  <a:rPr lang="en-GB" sz="1200" kern="1200" dirty="0">
                    <a:solidFill>
                      <a:schemeClr val="tx1"/>
                    </a:solidFill>
                    <a:effectLst/>
                    <a:latin typeface="+mn-lt"/>
                    <a:ea typeface="+mn-ea"/>
                    <a:cs typeface="+mn-cs"/>
                  </a:rPr>
                  <a:t>The Fullness Index (FI) is often used as a measure to indicate the biomass of the stomach and gut content and is calculated as:</a:t>
                </a:r>
              </a:p>
              <a:p>
                <a:r>
                  <a:rPr lang="en-GB" sz="1200" kern="1200" dirty="0">
                    <a:solidFill>
                      <a:schemeClr val="tx1"/>
                    </a:solidFill>
                    <a:effectLst/>
                    <a:latin typeface="+mn-lt"/>
                    <a:ea typeface="+mn-ea"/>
                    <a:cs typeface="+mn-cs"/>
                  </a:rPr>
                  <a:t>Fullness Index </a:t>
                </a:r>
                <a14:m>
                  <m:oMath xmlns:m="http://schemas.openxmlformats.org/officeDocument/2006/math">
                    <m:r>
                      <a:rPr lang="en-GB" sz="1200" kern="1200">
                        <a:solidFill>
                          <a:schemeClr val="tx1"/>
                        </a:solidFill>
                        <a:effectLst/>
                        <a:latin typeface="Cambria Math" panose="02040503050406030204" pitchFamily="18" charset="0"/>
                        <a:ea typeface="+mn-ea"/>
                        <a:cs typeface="+mn-cs"/>
                      </a:rPr>
                      <m:t>= </m:t>
                    </m:r>
                    <m:f>
                      <m:fPr>
                        <m:ctrlPr>
                          <a:rPr lang="en-GB" sz="1200" i="1" kern="1200">
                            <a:solidFill>
                              <a:schemeClr val="tx1"/>
                            </a:solidFill>
                            <a:effectLst/>
                            <a:latin typeface="Cambria Math" panose="02040503050406030204" pitchFamily="18" charset="0"/>
                            <a:ea typeface="+mn-ea"/>
                            <a:cs typeface="+mn-cs"/>
                          </a:rPr>
                        </m:ctrlPr>
                      </m:fPr>
                      <m:num>
                        <m:r>
                          <a:rPr lang="en-GB" sz="1200" i="1" kern="1200">
                            <a:solidFill>
                              <a:schemeClr val="tx1"/>
                            </a:solidFill>
                            <a:effectLst/>
                            <a:latin typeface="Cambria Math" panose="02040503050406030204" pitchFamily="18" charset="0"/>
                            <a:ea typeface="+mn-ea"/>
                            <a:cs typeface="+mn-cs"/>
                          </a:rPr>
                          <m:t>𝑆𝑡𝑜𝑚𝑎𝑐h</m:t>
                        </m:r>
                        <m:r>
                          <a:rPr lang="en-GB" sz="1200" i="1" kern="1200">
                            <a:solidFill>
                              <a:schemeClr val="tx1"/>
                            </a:solidFill>
                            <a:effectLst/>
                            <a:latin typeface="Cambria Math" panose="02040503050406030204" pitchFamily="18" charset="0"/>
                            <a:ea typeface="+mn-ea"/>
                            <a:cs typeface="+mn-cs"/>
                          </a:rPr>
                          <m:t> </m:t>
                        </m:r>
                        <m:r>
                          <a:rPr lang="en-GB" sz="1200" i="1" kern="1200">
                            <a:solidFill>
                              <a:schemeClr val="tx1"/>
                            </a:solidFill>
                            <a:effectLst/>
                            <a:latin typeface="Cambria Math" panose="02040503050406030204" pitchFamily="18" charset="0"/>
                            <a:ea typeface="+mn-ea"/>
                            <a:cs typeface="+mn-cs"/>
                          </a:rPr>
                          <m:t>𝑎𝑛𝑑</m:t>
                        </m:r>
                        <m:r>
                          <a:rPr lang="en-GB" sz="1200" i="1" kern="1200">
                            <a:solidFill>
                              <a:schemeClr val="tx1"/>
                            </a:solidFill>
                            <a:effectLst/>
                            <a:latin typeface="Cambria Math" panose="02040503050406030204" pitchFamily="18" charset="0"/>
                            <a:ea typeface="+mn-ea"/>
                            <a:cs typeface="+mn-cs"/>
                          </a:rPr>
                          <m:t> </m:t>
                        </m:r>
                        <m:r>
                          <a:rPr lang="en-GB" sz="1200" i="1" kern="1200">
                            <a:solidFill>
                              <a:schemeClr val="tx1"/>
                            </a:solidFill>
                            <a:effectLst/>
                            <a:latin typeface="Cambria Math" panose="02040503050406030204" pitchFamily="18" charset="0"/>
                            <a:ea typeface="+mn-ea"/>
                            <a:cs typeface="+mn-cs"/>
                          </a:rPr>
                          <m:t>𝑔𝑢𝑡</m:t>
                        </m:r>
                        <m:r>
                          <a:rPr lang="en-GB" sz="1200" i="1" kern="1200">
                            <a:solidFill>
                              <a:schemeClr val="tx1"/>
                            </a:solidFill>
                            <a:effectLst/>
                            <a:latin typeface="Cambria Math" panose="02040503050406030204" pitchFamily="18" charset="0"/>
                            <a:ea typeface="+mn-ea"/>
                            <a:cs typeface="+mn-cs"/>
                          </a:rPr>
                          <m:t> (</m:t>
                        </m:r>
                        <m:r>
                          <a:rPr lang="en-GB" sz="1200" i="1" kern="1200">
                            <a:solidFill>
                              <a:schemeClr val="tx1"/>
                            </a:solidFill>
                            <a:effectLst/>
                            <a:latin typeface="Cambria Math" panose="02040503050406030204" pitchFamily="18" charset="0"/>
                            <a:ea typeface="+mn-ea"/>
                            <a:cs typeface="+mn-cs"/>
                          </a:rPr>
                          <m:t>𝑚𝑔</m:t>
                        </m:r>
                        <m:r>
                          <a:rPr lang="en-GB" sz="1200" i="1" kern="1200">
                            <a:solidFill>
                              <a:schemeClr val="tx1"/>
                            </a:solidFill>
                            <a:effectLst/>
                            <a:latin typeface="Cambria Math" panose="02040503050406030204" pitchFamily="18" charset="0"/>
                            <a:ea typeface="+mn-ea"/>
                            <a:cs typeface="+mn-cs"/>
                          </a:rPr>
                          <m:t>)</m:t>
                        </m:r>
                      </m:num>
                      <m:den>
                        <m:r>
                          <m:rPr>
                            <m:sty m:val="p"/>
                          </m:rPr>
                          <a:rPr lang="en-GB" sz="1200" kern="1200">
                            <a:solidFill>
                              <a:schemeClr val="tx1"/>
                            </a:solidFill>
                            <a:effectLst/>
                            <a:latin typeface="Cambria Math" panose="02040503050406030204" pitchFamily="18" charset="0"/>
                            <a:ea typeface="+mn-ea"/>
                            <a:cs typeface="+mn-cs"/>
                          </a:rPr>
                          <m:t>Glass</m:t>
                        </m:r>
                        <m:r>
                          <a:rPr lang="en-GB" sz="1200" kern="1200">
                            <a:solidFill>
                              <a:schemeClr val="tx1"/>
                            </a:solidFill>
                            <a:effectLst/>
                            <a:latin typeface="Cambria Math" panose="02040503050406030204" pitchFamily="18" charset="0"/>
                            <a:ea typeface="+mn-ea"/>
                            <a:cs typeface="+mn-cs"/>
                          </a:rPr>
                          <m:t> </m:t>
                        </m:r>
                        <m:r>
                          <m:rPr>
                            <m:sty m:val="p"/>
                          </m:rPr>
                          <a:rPr lang="en-GB" sz="1200" kern="1200">
                            <a:solidFill>
                              <a:schemeClr val="tx1"/>
                            </a:solidFill>
                            <a:effectLst/>
                            <a:latin typeface="Cambria Math" panose="02040503050406030204" pitchFamily="18" charset="0"/>
                            <a:ea typeface="+mn-ea"/>
                            <a:cs typeface="+mn-cs"/>
                          </a:rPr>
                          <m:t>eel</m:t>
                        </m:r>
                        <m:r>
                          <a:rPr lang="en-GB" sz="1200" kern="1200">
                            <a:solidFill>
                              <a:schemeClr val="tx1"/>
                            </a:solidFill>
                            <a:effectLst/>
                            <a:latin typeface="Cambria Math" panose="02040503050406030204" pitchFamily="18" charset="0"/>
                            <a:ea typeface="+mn-ea"/>
                            <a:cs typeface="+mn-cs"/>
                          </a:rPr>
                          <m:t> </m:t>
                        </m:r>
                        <m:r>
                          <m:rPr>
                            <m:sty m:val="p"/>
                          </m:rPr>
                          <a:rPr lang="en-GB" sz="1200" kern="1200">
                            <a:solidFill>
                              <a:schemeClr val="tx1"/>
                            </a:solidFill>
                            <a:effectLst/>
                            <a:latin typeface="Cambria Math" panose="02040503050406030204" pitchFamily="18" charset="0"/>
                            <a:ea typeface="+mn-ea"/>
                            <a:cs typeface="+mn-cs"/>
                          </a:rPr>
                          <m:t>weight</m:t>
                        </m:r>
                        <m:r>
                          <a:rPr lang="en-GB" sz="1200" kern="1200">
                            <a:solidFill>
                              <a:schemeClr val="tx1"/>
                            </a:solidFill>
                            <a:effectLst/>
                            <a:latin typeface="Cambria Math" panose="02040503050406030204" pitchFamily="18" charset="0"/>
                            <a:ea typeface="+mn-ea"/>
                            <a:cs typeface="+mn-cs"/>
                          </a:rPr>
                          <m:t> (</m:t>
                        </m:r>
                        <m:r>
                          <m:rPr>
                            <m:sty m:val="p"/>
                          </m:rPr>
                          <a:rPr lang="en-GB" sz="1200" kern="1200">
                            <a:solidFill>
                              <a:schemeClr val="tx1"/>
                            </a:solidFill>
                            <a:effectLst/>
                            <a:latin typeface="Cambria Math" panose="02040503050406030204" pitchFamily="18" charset="0"/>
                            <a:ea typeface="+mn-ea"/>
                            <a:cs typeface="+mn-cs"/>
                          </a:rPr>
                          <m:t>mg</m:t>
                        </m:r>
                        <m:r>
                          <a:rPr lang="en-GB" sz="1200" kern="1200">
                            <a:solidFill>
                              <a:schemeClr val="tx1"/>
                            </a:solidFill>
                            <a:effectLst/>
                            <a:latin typeface="Cambria Math" panose="02040503050406030204" pitchFamily="18" charset="0"/>
                            <a:ea typeface="+mn-ea"/>
                            <a:cs typeface="+mn-cs"/>
                          </a:rPr>
                          <m:t>)</m:t>
                        </m:r>
                      </m:den>
                    </m:f>
                  </m:oMath>
                </a14:m>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Glass eel were weighed before dissection, and this weight is used to calculate the fullness index.</a:t>
                </a:r>
              </a:p>
              <a:p>
                <a:endParaRPr lang="nl-BE" dirty="0"/>
              </a:p>
              <a:p>
                <a:r>
                  <a:rPr lang="en-GB" sz="1200" b="1" kern="1200" dirty="0">
                    <a:solidFill>
                      <a:schemeClr val="tx1"/>
                    </a:solidFill>
                    <a:effectLst/>
                    <a:latin typeface="+mn-lt"/>
                    <a:ea typeface="+mn-ea"/>
                    <a:cs typeface="+mn-cs"/>
                  </a:rPr>
                  <a:t>Condition factor</a:t>
                </a:r>
              </a:p>
              <a:p>
                <a:r>
                  <a:rPr lang="en-GB" sz="1200" kern="1200" dirty="0">
                    <a:solidFill>
                      <a:schemeClr val="tx1"/>
                    </a:solidFill>
                    <a:effectLst/>
                    <a:latin typeface="+mn-lt"/>
                    <a:ea typeface="+mn-ea"/>
                    <a:cs typeface="+mn-cs"/>
                  </a:rPr>
                  <a:t>To analyse body condition, the relative condition factor (C</a:t>
                </a:r>
                <a:r>
                  <a:rPr lang="en-GB" sz="1200" kern="1200" baseline="-25000" dirty="0">
                    <a:solidFill>
                      <a:schemeClr val="tx1"/>
                    </a:solidFill>
                    <a:effectLst/>
                    <a:latin typeface="+mn-lt"/>
                    <a:ea typeface="+mn-ea"/>
                    <a:cs typeface="+mn-cs"/>
                  </a:rPr>
                  <a:t>n</a:t>
                </a:r>
                <a:r>
                  <a:rPr lang="en-GB" sz="1200" kern="1200" dirty="0">
                    <a:solidFill>
                      <a:schemeClr val="tx1"/>
                    </a:solidFill>
                    <a:effectLst/>
                    <a:latin typeface="+mn-lt"/>
                    <a:ea typeface="+mn-ea"/>
                    <a:cs typeface="+mn-cs"/>
                  </a:rPr>
                  <a:t>) was used (Le </a:t>
                </a:r>
                <a:r>
                  <a:rPr lang="en-GB" sz="1200" kern="1200" dirty="0" err="1">
                    <a:solidFill>
                      <a:schemeClr val="tx1"/>
                    </a:solidFill>
                    <a:effectLst/>
                    <a:latin typeface="+mn-lt"/>
                    <a:ea typeface="+mn-ea"/>
                    <a:cs typeface="+mn-cs"/>
                  </a:rPr>
                  <a:t>Cren</a:t>
                </a:r>
                <a:r>
                  <a:rPr lang="en-GB" sz="1200" kern="1200" dirty="0">
                    <a:solidFill>
                      <a:schemeClr val="tx1"/>
                    </a:solidFill>
                    <a:effectLst/>
                    <a:latin typeface="+mn-lt"/>
                    <a:ea typeface="+mn-ea"/>
                    <a:cs typeface="+mn-cs"/>
                  </a:rPr>
                  <a:t>, 1951). </a:t>
                </a:r>
                <a:r>
                  <a:rPr lang="en-GB" sz="1200" kern="1200" dirty="0" err="1">
                    <a:solidFill>
                      <a:schemeClr val="tx1"/>
                    </a:solidFill>
                    <a:effectLst/>
                    <a:latin typeface="+mn-lt"/>
                    <a:ea typeface="+mn-ea"/>
                    <a:cs typeface="+mn-cs"/>
                  </a:rPr>
                  <a:t>K</a:t>
                </a:r>
                <a:r>
                  <a:rPr lang="en-GB" sz="1200" kern="1200" baseline="-25000" dirty="0" err="1">
                    <a:solidFill>
                      <a:schemeClr val="tx1"/>
                    </a:solidFill>
                    <a:effectLst/>
                    <a:latin typeface="+mn-lt"/>
                    <a:ea typeface="+mn-ea"/>
                    <a:cs typeface="+mn-cs"/>
                  </a:rPr>
                  <a:t>n</a:t>
                </a:r>
                <a:r>
                  <a:rPr lang="en-GB" sz="1200" kern="1200" dirty="0">
                    <a:solidFill>
                      <a:schemeClr val="tx1"/>
                    </a:solidFill>
                    <a:effectLst/>
                    <a:latin typeface="+mn-lt"/>
                    <a:ea typeface="+mn-ea"/>
                    <a:cs typeface="+mn-cs"/>
                  </a:rPr>
                  <a:t> takes allometric growth into account; when &lt;1, fish are in a worse condition than expected, while &gt;1 fish are indicates a better condition:</a:t>
                </a:r>
              </a:p>
              <a:p>
                <a:pPr/>
                <a14:m>
                  <m:oMathPara xmlns:m="http://schemas.openxmlformats.org/officeDocument/2006/math">
                    <m:oMathParaPr>
                      <m:jc m:val="centerGroup"/>
                    </m:oMathParaPr>
                    <m:oMath xmlns:m="http://schemas.openxmlformats.org/officeDocument/2006/math">
                      <m:sSub>
                        <m:sSubPr>
                          <m:ctrlPr>
                            <a:rPr lang="en-GB" sz="1200" i="1" kern="1200">
                              <a:solidFill>
                                <a:schemeClr val="tx1"/>
                              </a:solidFill>
                              <a:effectLst/>
                              <a:latin typeface="Cambria Math" panose="02040503050406030204" pitchFamily="18" charset="0"/>
                              <a:ea typeface="+mn-ea"/>
                              <a:cs typeface="+mn-cs"/>
                            </a:rPr>
                          </m:ctrlPr>
                        </m:sSubPr>
                        <m:e>
                          <m:r>
                            <a:rPr lang="en-GB" sz="1200" i="1" kern="1200">
                              <a:solidFill>
                                <a:schemeClr val="tx1"/>
                              </a:solidFill>
                              <a:effectLst/>
                              <a:latin typeface="Cambria Math" panose="02040503050406030204" pitchFamily="18" charset="0"/>
                              <a:ea typeface="+mn-ea"/>
                              <a:cs typeface="+mn-cs"/>
                            </a:rPr>
                            <m:t>𝐶</m:t>
                          </m:r>
                        </m:e>
                        <m:sub>
                          <m:r>
                            <a:rPr lang="en-GB" sz="1200" i="1" kern="1200">
                              <a:solidFill>
                                <a:schemeClr val="tx1"/>
                              </a:solidFill>
                              <a:effectLst/>
                              <a:latin typeface="Cambria Math" panose="02040503050406030204" pitchFamily="18" charset="0"/>
                              <a:ea typeface="+mn-ea"/>
                              <a:cs typeface="+mn-cs"/>
                            </a:rPr>
                            <m:t>𝑛</m:t>
                          </m:r>
                        </m:sub>
                      </m:sSub>
                      <m:r>
                        <a:rPr lang="en-GB" sz="1200" kern="1200">
                          <a:solidFill>
                            <a:schemeClr val="tx1"/>
                          </a:solidFill>
                          <a:effectLst/>
                          <a:latin typeface="Cambria Math" panose="02040503050406030204" pitchFamily="18" charset="0"/>
                          <a:ea typeface="+mn-ea"/>
                          <a:cs typeface="+mn-cs"/>
                        </a:rPr>
                        <m:t>=</m:t>
                      </m:r>
                      <m:f>
                        <m:fPr>
                          <m:ctrlPr>
                            <a:rPr lang="en-GB" sz="1200" i="1" kern="1200">
                              <a:solidFill>
                                <a:schemeClr val="tx1"/>
                              </a:solidFill>
                              <a:effectLst/>
                              <a:latin typeface="Cambria Math" panose="02040503050406030204" pitchFamily="18" charset="0"/>
                              <a:ea typeface="+mn-ea"/>
                              <a:cs typeface="+mn-cs"/>
                            </a:rPr>
                          </m:ctrlPr>
                        </m:fPr>
                        <m:num>
                          <m:r>
                            <m:rPr>
                              <m:sty m:val="p"/>
                            </m:rPr>
                            <a:rPr lang="en-GB" sz="1200" kern="1200">
                              <a:solidFill>
                                <a:schemeClr val="tx1"/>
                              </a:solidFill>
                              <a:effectLst/>
                              <a:latin typeface="Cambria Math" panose="02040503050406030204" pitchFamily="18" charset="0"/>
                              <a:ea typeface="+mn-ea"/>
                              <a:cs typeface="+mn-cs"/>
                            </a:rPr>
                            <m:t>W</m:t>
                          </m:r>
                        </m:num>
                        <m:den>
                          <m:r>
                            <a:rPr lang="en-GB" sz="1200" i="1" kern="1200">
                              <a:solidFill>
                                <a:schemeClr val="tx1"/>
                              </a:solidFill>
                              <a:effectLst/>
                              <a:latin typeface="Cambria Math" panose="02040503050406030204" pitchFamily="18" charset="0"/>
                              <a:ea typeface="+mn-ea"/>
                              <a:cs typeface="+mn-cs"/>
                            </a:rPr>
                            <m:t>𝑎</m:t>
                          </m:r>
                          <m:sSup>
                            <m:sSupPr>
                              <m:ctrlPr>
                                <a:rPr lang="en-GB" sz="1200" i="1" kern="1200">
                                  <a:solidFill>
                                    <a:schemeClr val="tx1"/>
                                  </a:solidFill>
                                  <a:effectLst/>
                                  <a:latin typeface="Cambria Math" panose="02040503050406030204" pitchFamily="18" charset="0"/>
                                  <a:ea typeface="+mn-ea"/>
                                  <a:cs typeface="+mn-cs"/>
                                </a:rPr>
                              </m:ctrlPr>
                            </m:sSupPr>
                            <m:e>
                              <m:r>
                                <a:rPr lang="en-GB" sz="1200" i="1" kern="1200">
                                  <a:solidFill>
                                    <a:schemeClr val="tx1"/>
                                  </a:solidFill>
                                  <a:effectLst/>
                                  <a:latin typeface="Cambria Math" panose="02040503050406030204" pitchFamily="18" charset="0"/>
                                  <a:ea typeface="+mn-ea"/>
                                  <a:cs typeface="+mn-cs"/>
                                </a:rPr>
                                <m:t>𝐿</m:t>
                              </m:r>
                            </m:e>
                            <m:sup>
                              <m:r>
                                <a:rPr lang="en-GB" sz="1200" i="1" kern="1200">
                                  <a:solidFill>
                                    <a:schemeClr val="tx1"/>
                                  </a:solidFill>
                                  <a:effectLst/>
                                  <a:latin typeface="Cambria Math" panose="02040503050406030204" pitchFamily="18" charset="0"/>
                                  <a:ea typeface="+mn-ea"/>
                                  <a:cs typeface="+mn-cs"/>
                                </a:rPr>
                                <m:t>𝑏</m:t>
                              </m:r>
                            </m:sup>
                          </m:sSup>
                        </m:den>
                      </m:f>
                    </m:oMath>
                  </m:oMathPara>
                </a14:m>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a is a constant and b an exponent varying from 2.5 to 4. B = 3 indicates isometric growth (b &lt; 3 for fish becoming more fusiform as they grow and b &gt; 3 for fish becoming progressively less slender). In the formula, total length (L) and body weight (W) have a logarithmic relationship:</a:t>
                </a:r>
              </a:p>
              <a:p>
                <a:pPr/>
                <a14:m>
                  <m:oMathPara xmlns:m="http://schemas.openxmlformats.org/officeDocument/2006/math">
                    <m:oMathParaPr>
                      <m:jc m:val="centerGroup"/>
                    </m:oMathParaPr>
                    <m:oMath xmlns:m="http://schemas.openxmlformats.org/officeDocument/2006/math">
                      <m:r>
                        <a:rPr lang="en-GB" sz="1200" i="1" kern="1200">
                          <a:solidFill>
                            <a:schemeClr val="tx1"/>
                          </a:solidFill>
                          <a:effectLst/>
                          <a:latin typeface="Cambria Math" panose="02040503050406030204" pitchFamily="18" charset="0"/>
                          <a:ea typeface="+mn-ea"/>
                          <a:cs typeface="+mn-cs"/>
                        </a:rPr>
                        <m:t>𝐿𝑜𝑔𝑊</m:t>
                      </m:r>
                      <m:r>
                        <a:rPr lang="en-GB" sz="1200" i="1" kern="1200">
                          <a:solidFill>
                            <a:schemeClr val="tx1"/>
                          </a:solidFill>
                          <a:effectLst/>
                          <a:latin typeface="Cambria Math" panose="02040503050406030204" pitchFamily="18" charset="0"/>
                          <a:ea typeface="+mn-ea"/>
                          <a:cs typeface="+mn-cs"/>
                        </a:rPr>
                        <m:t>=</m:t>
                      </m:r>
                      <m:r>
                        <a:rPr lang="en-GB" sz="1200" i="1" kern="1200">
                          <a:solidFill>
                            <a:schemeClr val="tx1"/>
                          </a:solidFill>
                          <a:effectLst/>
                          <a:latin typeface="Cambria Math" panose="02040503050406030204" pitchFamily="18" charset="0"/>
                          <a:ea typeface="+mn-ea"/>
                          <a:cs typeface="+mn-cs"/>
                        </a:rPr>
                        <m:t>𝐿𝑜𝑔𝑎</m:t>
                      </m:r>
                      <m:r>
                        <a:rPr lang="en-GB" sz="1200" i="1" kern="1200">
                          <a:solidFill>
                            <a:schemeClr val="tx1"/>
                          </a:solidFill>
                          <a:effectLst/>
                          <a:latin typeface="Cambria Math" panose="02040503050406030204" pitchFamily="18" charset="0"/>
                          <a:ea typeface="+mn-ea"/>
                          <a:cs typeface="+mn-cs"/>
                        </a:rPr>
                        <m:t>+</m:t>
                      </m:r>
                      <m:r>
                        <a:rPr lang="en-GB" sz="1200" i="1" kern="1200">
                          <a:solidFill>
                            <a:schemeClr val="tx1"/>
                          </a:solidFill>
                          <a:effectLst/>
                          <a:latin typeface="Cambria Math" panose="02040503050406030204" pitchFamily="18" charset="0"/>
                          <a:ea typeface="+mn-ea"/>
                          <a:cs typeface="+mn-cs"/>
                        </a:rPr>
                        <m:t>𝑏</m:t>
                      </m:r>
                      <m:r>
                        <a:rPr lang="en-GB" sz="1200" i="1" kern="1200">
                          <a:solidFill>
                            <a:schemeClr val="tx1"/>
                          </a:solidFill>
                          <a:effectLst/>
                          <a:latin typeface="Cambria Math" panose="02040503050406030204" pitchFamily="18" charset="0"/>
                          <a:ea typeface="+mn-ea"/>
                          <a:cs typeface="+mn-cs"/>
                        </a:rPr>
                        <m:t>∗</m:t>
                      </m:r>
                      <m:r>
                        <a:rPr lang="en-GB" sz="1200" i="1" kern="1200">
                          <a:solidFill>
                            <a:schemeClr val="tx1"/>
                          </a:solidFill>
                          <a:effectLst/>
                          <a:latin typeface="Cambria Math" panose="02040503050406030204" pitchFamily="18" charset="0"/>
                          <a:ea typeface="+mn-ea"/>
                          <a:cs typeface="+mn-cs"/>
                        </a:rPr>
                        <m:t>𝑙𝑜𝑔𝐿</m:t>
                      </m:r>
                    </m:oMath>
                  </m:oMathPara>
                </a14:m>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b is the slope of the line and log a the intercept (Le </a:t>
                </a:r>
                <a:r>
                  <a:rPr lang="en-GB" sz="1200" kern="1200" dirty="0" err="1">
                    <a:solidFill>
                      <a:schemeClr val="tx1"/>
                    </a:solidFill>
                    <a:effectLst/>
                    <a:latin typeface="+mn-lt"/>
                    <a:ea typeface="+mn-ea"/>
                    <a:cs typeface="+mn-cs"/>
                  </a:rPr>
                  <a:t>Cren</a:t>
                </a:r>
                <a:r>
                  <a:rPr lang="en-GB" sz="1200" kern="1200" dirty="0">
                    <a:solidFill>
                      <a:schemeClr val="tx1"/>
                    </a:solidFill>
                    <a:effectLst/>
                    <a:latin typeface="+mn-lt"/>
                    <a:ea typeface="+mn-ea"/>
                    <a:cs typeface="+mn-cs"/>
                  </a:rPr>
                  <a:t>, 1951). </a:t>
                </a:r>
              </a:p>
              <a:p>
                <a:endParaRPr lang="nl-BE" dirty="0"/>
              </a:p>
              <a:p>
                <a:endParaRPr lang="en-GB" dirty="0"/>
              </a:p>
            </p:txBody>
          </p:sp>
        </mc:Choice>
        <mc:Fallback xmlns="">
          <p:sp>
            <p:nvSpPr>
              <p:cNvPr id="3" name="Tijdelijke aanduiding voor notities 2"/>
              <p:cNvSpPr>
                <a:spLocks noGrp="1"/>
              </p:cNvSpPr>
              <p:nvPr>
                <p:ph type="body" idx="1"/>
              </p:nvPr>
            </p:nvSpPr>
            <p:spPr/>
            <p:txBody>
              <a:bodyPr/>
              <a:lstStyle/>
              <a:p>
                <a:r>
                  <a:rPr lang="en-GB" sz="1200" b="1" kern="1200" dirty="0">
                    <a:solidFill>
                      <a:schemeClr val="tx1"/>
                    </a:solidFill>
                    <a:effectLst/>
                    <a:latin typeface="+mn-lt"/>
                    <a:ea typeface="+mn-ea"/>
                    <a:cs typeface="+mn-cs"/>
                  </a:rPr>
                  <a:t>Fullness Index</a:t>
                </a:r>
              </a:p>
              <a:p>
                <a:r>
                  <a:rPr lang="en-GB" sz="1200" kern="1200" dirty="0">
                    <a:solidFill>
                      <a:schemeClr val="tx1"/>
                    </a:solidFill>
                    <a:effectLst/>
                    <a:latin typeface="+mn-lt"/>
                    <a:ea typeface="+mn-ea"/>
                    <a:cs typeface="+mn-cs"/>
                  </a:rPr>
                  <a:t>The Fullness Index (FI) is often used as a measure to indicate the biomass of the stomach and gut content and is calculated as:</a:t>
                </a:r>
              </a:p>
              <a:p>
                <a:r>
                  <a:rPr lang="en-GB" sz="1200" kern="1200" dirty="0">
                    <a:solidFill>
                      <a:schemeClr val="tx1"/>
                    </a:solidFill>
                    <a:effectLst/>
                    <a:latin typeface="+mn-lt"/>
                    <a:ea typeface="+mn-ea"/>
                    <a:cs typeface="+mn-cs"/>
                  </a:rPr>
                  <a:t>Fullness Index </a:t>
                </a:r>
                <a:r>
                  <a:rPr lang="en-GB" sz="1200" i="0" kern="1200">
                    <a:solidFill>
                      <a:schemeClr val="tx1"/>
                    </a:solidFill>
                    <a:effectLst/>
                    <a:latin typeface="Cambria Math" panose="02040503050406030204" pitchFamily="18" charset="0"/>
                    <a:ea typeface="+mn-ea"/>
                    <a:cs typeface="+mn-cs"/>
                  </a:rPr>
                  <a:t>=  (𝑆𝑡𝑜𝑚𝑎𝑐ℎ 𝑎𝑛𝑑 𝑔𝑢𝑡 (𝑚𝑔))/(Glass eel weight (mg))</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Glass eel were weighed before dissection, and this weight is used to calculate the fullness index.</a:t>
                </a:r>
              </a:p>
              <a:p>
                <a:endParaRPr lang="nl-BE" dirty="0"/>
              </a:p>
              <a:p>
                <a:r>
                  <a:rPr lang="en-GB" sz="1200" b="1" kern="1200" dirty="0">
                    <a:solidFill>
                      <a:schemeClr val="tx1"/>
                    </a:solidFill>
                    <a:effectLst/>
                    <a:latin typeface="+mn-lt"/>
                    <a:ea typeface="+mn-ea"/>
                    <a:cs typeface="+mn-cs"/>
                  </a:rPr>
                  <a:t>Condition factor</a:t>
                </a:r>
              </a:p>
              <a:p>
                <a:r>
                  <a:rPr lang="en-GB" sz="1200" kern="1200" dirty="0">
                    <a:solidFill>
                      <a:schemeClr val="tx1"/>
                    </a:solidFill>
                    <a:effectLst/>
                    <a:latin typeface="+mn-lt"/>
                    <a:ea typeface="+mn-ea"/>
                    <a:cs typeface="+mn-cs"/>
                  </a:rPr>
                  <a:t>To analyse body condition, the relative condition factor (C</a:t>
                </a:r>
                <a:r>
                  <a:rPr lang="en-GB" sz="1200" kern="1200" baseline="-25000" dirty="0">
                    <a:solidFill>
                      <a:schemeClr val="tx1"/>
                    </a:solidFill>
                    <a:effectLst/>
                    <a:latin typeface="+mn-lt"/>
                    <a:ea typeface="+mn-ea"/>
                    <a:cs typeface="+mn-cs"/>
                  </a:rPr>
                  <a:t>n</a:t>
                </a:r>
                <a:r>
                  <a:rPr lang="en-GB" sz="1200" kern="1200" dirty="0">
                    <a:solidFill>
                      <a:schemeClr val="tx1"/>
                    </a:solidFill>
                    <a:effectLst/>
                    <a:latin typeface="+mn-lt"/>
                    <a:ea typeface="+mn-ea"/>
                    <a:cs typeface="+mn-cs"/>
                  </a:rPr>
                  <a:t>) was used (Le </a:t>
                </a:r>
                <a:r>
                  <a:rPr lang="en-GB" sz="1200" kern="1200" dirty="0" err="1">
                    <a:solidFill>
                      <a:schemeClr val="tx1"/>
                    </a:solidFill>
                    <a:effectLst/>
                    <a:latin typeface="+mn-lt"/>
                    <a:ea typeface="+mn-ea"/>
                    <a:cs typeface="+mn-cs"/>
                  </a:rPr>
                  <a:t>Cren</a:t>
                </a:r>
                <a:r>
                  <a:rPr lang="en-GB" sz="1200" kern="1200" dirty="0">
                    <a:solidFill>
                      <a:schemeClr val="tx1"/>
                    </a:solidFill>
                    <a:effectLst/>
                    <a:latin typeface="+mn-lt"/>
                    <a:ea typeface="+mn-ea"/>
                    <a:cs typeface="+mn-cs"/>
                  </a:rPr>
                  <a:t>, 1951). </a:t>
                </a:r>
                <a:r>
                  <a:rPr lang="en-GB" sz="1200" kern="1200" dirty="0" err="1">
                    <a:solidFill>
                      <a:schemeClr val="tx1"/>
                    </a:solidFill>
                    <a:effectLst/>
                    <a:latin typeface="+mn-lt"/>
                    <a:ea typeface="+mn-ea"/>
                    <a:cs typeface="+mn-cs"/>
                  </a:rPr>
                  <a:t>K</a:t>
                </a:r>
                <a:r>
                  <a:rPr lang="en-GB" sz="1200" kern="1200" baseline="-25000" dirty="0" err="1">
                    <a:solidFill>
                      <a:schemeClr val="tx1"/>
                    </a:solidFill>
                    <a:effectLst/>
                    <a:latin typeface="+mn-lt"/>
                    <a:ea typeface="+mn-ea"/>
                    <a:cs typeface="+mn-cs"/>
                  </a:rPr>
                  <a:t>n</a:t>
                </a:r>
                <a:r>
                  <a:rPr lang="en-GB" sz="1200" kern="1200" dirty="0">
                    <a:solidFill>
                      <a:schemeClr val="tx1"/>
                    </a:solidFill>
                    <a:effectLst/>
                    <a:latin typeface="+mn-lt"/>
                    <a:ea typeface="+mn-ea"/>
                    <a:cs typeface="+mn-cs"/>
                  </a:rPr>
                  <a:t> takes allometric growth into account; when &lt;1, fish are in a worse condition than expected, while &gt;1 fish are indicates a better condition:</a:t>
                </a:r>
              </a:p>
              <a:p>
                <a:r>
                  <a:rPr lang="en-GB" sz="1200" i="0" kern="1200">
                    <a:solidFill>
                      <a:schemeClr val="tx1"/>
                    </a:solidFill>
                    <a:effectLst/>
                    <a:latin typeface="+mn-lt"/>
                    <a:ea typeface="+mn-ea"/>
                    <a:cs typeface="+mn-cs"/>
                  </a:rPr>
                  <a:t>𝐶_𝑛=W/(𝑎𝐿^𝑏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a is a constant and b an exponent varying from 2.5 to 4. B = 3 indicates isometric growth (b &lt; 3 for fish becoming more fusiform as they grow and b &gt; 3 for fish becoming progressively less slender). In the formula, total length (L) and body weight (W) have a logarithmic relationship:</a:t>
                </a:r>
              </a:p>
              <a:p>
                <a:r>
                  <a:rPr lang="en-GB" sz="1200" i="0" kern="1200">
                    <a:solidFill>
                      <a:schemeClr val="tx1"/>
                    </a:solidFill>
                    <a:effectLst/>
                    <a:latin typeface="+mn-lt"/>
                    <a:ea typeface="+mn-ea"/>
                    <a:cs typeface="+mn-cs"/>
                  </a:rPr>
                  <a:t>𝐿𝑜𝑔𝑊=𝐿𝑜𝑔𝑎+𝑏∗𝑙𝑜𝑔𝐿</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b is the slope of the line and log a the intercept (Le </a:t>
                </a:r>
                <a:r>
                  <a:rPr lang="en-GB" sz="1200" kern="1200" dirty="0" err="1">
                    <a:solidFill>
                      <a:schemeClr val="tx1"/>
                    </a:solidFill>
                    <a:effectLst/>
                    <a:latin typeface="+mn-lt"/>
                    <a:ea typeface="+mn-ea"/>
                    <a:cs typeface="+mn-cs"/>
                  </a:rPr>
                  <a:t>Cren</a:t>
                </a:r>
                <a:r>
                  <a:rPr lang="en-GB" sz="1200" kern="1200" dirty="0">
                    <a:solidFill>
                      <a:schemeClr val="tx1"/>
                    </a:solidFill>
                    <a:effectLst/>
                    <a:latin typeface="+mn-lt"/>
                    <a:ea typeface="+mn-ea"/>
                    <a:cs typeface="+mn-cs"/>
                  </a:rPr>
                  <a:t>, 1951). </a:t>
                </a:r>
              </a:p>
              <a:p>
                <a:endParaRPr lang="nl-BE" dirty="0"/>
              </a:p>
              <a:p>
                <a:endParaRPr lang="en-GB" dirty="0"/>
              </a:p>
            </p:txBody>
          </p:sp>
        </mc:Fallback>
      </mc:AlternateContent>
      <p:sp>
        <p:nvSpPr>
          <p:cNvPr id="4" name="Tijdelijke aanduiding voor dianummer 3"/>
          <p:cNvSpPr>
            <a:spLocks noGrp="1"/>
          </p:cNvSpPr>
          <p:nvPr>
            <p:ph type="sldNum" sz="quarter" idx="5"/>
          </p:nvPr>
        </p:nvSpPr>
        <p:spPr/>
        <p:txBody>
          <a:bodyPr/>
          <a:lstStyle/>
          <a:p>
            <a:fld id="{8640C546-3917-4EB2-86E9-DB82A5B32476}" type="slidenum">
              <a:rPr lang="nl-BE" smtClean="0"/>
              <a:t>15</a:t>
            </a:fld>
            <a:endParaRPr lang="nl-BE"/>
          </a:p>
        </p:txBody>
      </p:sp>
    </p:spTree>
    <p:extLst>
      <p:ext uri="{BB962C8B-B14F-4D97-AF65-F5344CB8AC3E}">
        <p14:creationId xmlns:p14="http://schemas.microsoft.com/office/powerpoint/2010/main" val="904324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Fatty acid analysis was performed on a subsample of 147 glass eel. The focus was the glass eel sampled from artificial substrates (N = 94), but smaller samples of glass eel from the eel ladder (N = 31) and lift nets (N = 9) were analysed as well. In this study we have analysed the tail muscle of the fish since it comprises the main fat reserve, and remained intact after the dissection.</a:t>
            </a:r>
          </a:p>
          <a:p>
            <a:r>
              <a:rPr lang="en-GB" sz="1200" kern="1200" dirty="0">
                <a:solidFill>
                  <a:schemeClr val="tx1"/>
                </a:solidFill>
                <a:effectLst/>
                <a:latin typeface="+mn-lt"/>
                <a:ea typeface="+mn-ea"/>
                <a:cs typeface="+mn-cs"/>
              </a:rPr>
              <a:t> </a:t>
            </a:r>
          </a:p>
          <a:p>
            <a:r>
              <a:rPr lang="en-GB" sz="1200" b="1" kern="1200" dirty="0">
                <a:solidFill>
                  <a:schemeClr val="tx1"/>
                </a:solidFill>
                <a:effectLst/>
                <a:latin typeface="+mn-lt"/>
                <a:ea typeface="+mn-ea"/>
                <a:cs typeface="+mn-cs"/>
              </a:rPr>
              <a:t>Sample preparation</a:t>
            </a:r>
          </a:p>
          <a:p>
            <a:r>
              <a:rPr lang="en-US" sz="1200" kern="1200" dirty="0">
                <a:solidFill>
                  <a:schemeClr val="tx1"/>
                </a:solidFill>
                <a:effectLst/>
                <a:latin typeface="+mn-lt"/>
                <a:ea typeface="+mn-ea"/>
                <a:cs typeface="+mn-cs"/>
              </a:rPr>
              <a:t>Fatty acid methyl esters were prepared from freeze-dried samples using a direct transesterification procedure with 2.5% (</a:t>
            </a:r>
            <a:r>
              <a:rPr lang="en-US" sz="1200" kern="1200" dirty="0" err="1">
                <a:solidFill>
                  <a:schemeClr val="tx1"/>
                </a:solidFill>
                <a:effectLst/>
                <a:latin typeface="+mn-lt"/>
                <a:ea typeface="+mn-ea"/>
                <a:cs typeface="+mn-cs"/>
              </a:rPr>
              <a:t>v:v</a:t>
            </a:r>
            <a:r>
              <a:rPr lang="en-US" sz="1200" kern="1200" dirty="0">
                <a:solidFill>
                  <a:schemeClr val="tx1"/>
                </a:solidFill>
                <a:effectLst/>
                <a:latin typeface="+mn-lt"/>
                <a:ea typeface="+mn-ea"/>
                <a:cs typeface="+mn-cs"/>
              </a:rPr>
              <a:t>) sulfuric acid in methanol as described by De Troch et al. (De Troch et al., 2012). </a:t>
            </a:r>
            <a:r>
              <a:rPr lang="en-GB" sz="1200" kern="1200" dirty="0">
                <a:solidFill>
                  <a:schemeClr val="tx1"/>
                </a:solidFill>
                <a:effectLst/>
                <a:latin typeface="+mn-lt"/>
                <a:ea typeface="+mn-ea"/>
                <a:cs typeface="+mn-cs"/>
              </a:rPr>
              <a:t>The frozen samples were first freeze-dried to eliminate water molecules. After lyophilisation, 1.5mL </a:t>
            </a:r>
            <a:r>
              <a:rPr lang="en-US" sz="1200" kern="1200" dirty="0">
                <a:solidFill>
                  <a:schemeClr val="tx1"/>
                </a:solidFill>
                <a:effectLst/>
                <a:latin typeface="+mn-lt"/>
                <a:ea typeface="+mn-ea"/>
                <a:cs typeface="+mn-cs"/>
              </a:rPr>
              <a:t>sulfuric acid in methanol (2.5%, v:v)</a:t>
            </a:r>
            <a:r>
              <a:rPr lang="en-US" sz="1200" kern="1200" baseline="-250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The internal standard (19:0, 15 µg) was added</a:t>
            </a:r>
            <a:r>
              <a:rPr lang="en-GB" sz="1200" kern="1200" dirty="0">
                <a:solidFill>
                  <a:schemeClr val="tx1"/>
                </a:solidFill>
                <a:effectLst/>
                <a:latin typeface="+mn-lt"/>
                <a:ea typeface="+mn-ea"/>
                <a:cs typeface="+mn-cs"/>
              </a:rPr>
              <a:t>. Then, samples were incubated for 90 minutes in a hot water bath of 80°C. Afterwards, samples were cooled to room temperature, after which 0.76mL hexane and 0.76mL 0.9% NaCl were added. Samples were then vortexed for 20 seconds and then centrifuged for 10 minutes at 1200 rpm at 4°C. The supernatants is then transferred to a 7 mL tube and kept cool. Extraction of fatty acid methyl esters was repeated and an aliquot of the combined extract was stored in vials at -20°C until analysis.</a:t>
            </a:r>
          </a:p>
          <a:p>
            <a:r>
              <a:rPr lang="en-GB" sz="1200" kern="1200" dirty="0">
                <a:solidFill>
                  <a:schemeClr val="tx1"/>
                </a:solidFill>
                <a:effectLst/>
                <a:latin typeface="+mn-lt"/>
                <a:ea typeface="+mn-ea"/>
                <a:cs typeface="+mn-cs"/>
              </a:rPr>
              <a:t> </a:t>
            </a:r>
          </a:p>
          <a:p>
            <a:r>
              <a:rPr lang="en-GB" sz="1200" b="1" kern="1200" dirty="0">
                <a:solidFill>
                  <a:schemeClr val="tx1"/>
                </a:solidFill>
                <a:effectLst/>
                <a:latin typeface="+mn-lt"/>
                <a:ea typeface="+mn-ea"/>
                <a:cs typeface="+mn-cs"/>
              </a:rPr>
              <a:t>Sample analysis</a:t>
            </a:r>
          </a:p>
          <a:p>
            <a:r>
              <a:rPr lang="en-US" sz="1200" kern="1200" dirty="0">
                <a:solidFill>
                  <a:schemeClr val="tx1"/>
                </a:solidFill>
                <a:effectLst/>
                <a:latin typeface="+mn-lt"/>
                <a:ea typeface="+mn-ea"/>
                <a:cs typeface="+mn-cs"/>
              </a:rPr>
              <a:t>Composition analysis of fatty acids was carried out using a gas chromatograph (HP 7890B, Agilent Technologies, </a:t>
            </a:r>
            <a:r>
              <a:rPr lang="en-US" sz="1200" kern="1200" dirty="0" err="1">
                <a:solidFill>
                  <a:schemeClr val="tx1"/>
                </a:solidFill>
                <a:effectLst/>
                <a:latin typeface="+mn-lt"/>
                <a:ea typeface="+mn-ea"/>
                <a:cs typeface="+mn-cs"/>
              </a:rPr>
              <a:t>Diegem</a:t>
            </a:r>
            <a:r>
              <a:rPr lang="en-US" sz="1200" kern="1200" dirty="0">
                <a:solidFill>
                  <a:schemeClr val="tx1"/>
                </a:solidFill>
                <a:effectLst/>
                <a:latin typeface="+mn-lt"/>
                <a:ea typeface="+mn-ea"/>
                <a:cs typeface="+mn-cs"/>
              </a:rPr>
              <a:t>, Belgium) equipped with a flame ionization detector (FID) and connected to an Agilent 5977A Mass Selective Detector (Agilent Technologies, </a:t>
            </a:r>
            <a:r>
              <a:rPr lang="en-US" sz="1200" kern="1200" dirty="0" err="1">
                <a:solidFill>
                  <a:schemeClr val="tx1"/>
                </a:solidFill>
                <a:effectLst/>
                <a:latin typeface="+mn-lt"/>
                <a:ea typeface="+mn-ea"/>
                <a:cs typeface="+mn-cs"/>
              </a:rPr>
              <a:t>Diegem</a:t>
            </a:r>
            <a:r>
              <a:rPr lang="en-US" sz="1200" kern="1200" dirty="0">
                <a:solidFill>
                  <a:schemeClr val="tx1"/>
                </a:solidFill>
                <a:effectLst/>
                <a:latin typeface="+mn-lt"/>
                <a:ea typeface="+mn-ea"/>
                <a:cs typeface="+mn-cs"/>
              </a:rPr>
              <a:t>, Belgium). The GC was further equipped with a PTV injector (CIS-4, Gerstel, </a:t>
            </a:r>
            <a:r>
              <a:rPr lang="en-US" sz="1200" kern="1200" dirty="0" err="1">
                <a:solidFill>
                  <a:schemeClr val="tx1"/>
                </a:solidFill>
                <a:effectLst/>
                <a:latin typeface="+mn-lt"/>
                <a:ea typeface="+mn-ea"/>
                <a:cs typeface="+mn-cs"/>
              </a:rPr>
              <a:t>Mülheim</a:t>
            </a:r>
            <a:r>
              <a:rPr lang="en-US" sz="1200" kern="1200" dirty="0">
                <a:solidFill>
                  <a:schemeClr val="tx1"/>
                </a:solidFill>
                <a:effectLst/>
                <a:latin typeface="+mn-lt"/>
                <a:ea typeface="+mn-ea"/>
                <a:cs typeface="+mn-cs"/>
              </a:rPr>
              <a:t> an der Ruhr, Germany). A 60m×0.25mm×0.20</a:t>
            </a:r>
            <a:r>
              <a:rPr lang="nl-BE"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m film thickness HP88 fused-silica capillary column (Agilent Technologies, </a:t>
            </a:r>
            <a:r>
              <a:rPr lang="en-US" sz="1200" kern="1200" dirty="0" err="1">
                <a:solidFill>
                  <a:schemeClr val="tx1"/>
                </a:solidFill>
                <a:effectLst/>
                <a:latin typeface="+mn-lt"/>
                <a:ea typeface="+mn-ea"/>
                <a:cs typeface="+mn-cs"/>
              </a:rPr>
              <a:t>Diegem</a:t>
            </a:r>
            <a:r>
              <a:rPr lang="en-US" sz="1200" kern="1200" dirty="0">
                <a:solidFill>
                  <a:schemeClr val="tx1"/>
                </a:solidFill>
                <a:effectLst/>
                <a:latin typeface="+mn-lt"/>
                <a:ea typeface="+mn-ea"/>
                <a:cs typeface="+mn-cs"/>
              </a:rPr>
              <a:t>, Belgium) was used for the gas chromatographic analysis, at a constant Helium flow rate (2 mL/min). The injected sample is split equally between the MS and FID detectors at the end of the GC column using an Agilent capillary flow technology splitter. The oven temperature program was as follows: at the time of sample injection the column temperature was 50°C for 2 min, then gradually increased at 10°C/min to 150°C, followed by a second increase at 2°C/min to 230°C. The injection volume was 1 </a:t>
            </a:r>
            <a:r>
              <a:rPr lang="nl-BE"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L. The injector temperature was held at 30°C for 0.1 min and then ramped at 10°C/s to 250°C and held for 10 min. The transfer line for the column was maintained at 250°C. The quadrupole and ion source temperatures were 150 and 230°C, respectively. Mass spectra were recorded at 70 eV ionization voltage over the mass range of 50 - 550 m/z units.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Data analysis was done with Agilent </a:t>
            </a:r>
            <a:r>
              <a:rPr lang="en-US" sz="1200" kern="1200" dirty="0" err="1">
                <a:solidFill>
                  <a:schemeClr val="tx1"/>
                </a:solidFill>
                <a:effectLst/>
                <a:latin typeface="+mn-lt"/>
                <a:ea typeface="+mn-ea"/>
                <a:cs typeface="+mn-cs"/>
              </a:rPr>
              <a:t>MassHunter</a:t>
            </a:r>
            <a:r>
              <a:rPr lang="en-US" sz="1200" kern="1200" dirty="0">
                <a:solidFill>
                  <a:schemeClr val="tx1"/>
                </a:solidFill>
                <a:effectLst/>
                <a:latin typeface="+mn-lt"/>
                <a:ea typeface="+mn-ea"/>
                <a:cs typeface="+mn-cs"/>
              </a:rPr>
              <a:t> Quantitative Analysis software (Agilent Technologies, </a:t>
            </a:r>
            <a:r>
              <a:rPr lang="en-US" sz="1200" kern="1200" dirty="0" err="1">
                <a:solidFill>
                  <a:schemeClr val="tx1"/>
                </a:solidFill>
                <a:effectLst/>
                <a:latin typeface="+mn-lt"/>
                <a:ea typeface="+mn-ea"/>
                <a:cs typeface="+mn-cs"/>
              </a:rPr>
              <a:t>Diegem</a:t>
            </a:r>
            <a:r>
              <a:rPr lang="en-US" sz="1200" kern="1200" dirty="0">
                <a:solidFill>
                  <a:schemeClr val="tx1"/>
                </a:solidFill>
                <a:effectLst/>
                <a:latin typeface="+mn-lt"/>
                <a:ea typeface="+mn-ea"/>
                <a:cs typeface="+mn-cs"/>
              </a:rPr>
              <a:t>, Belgium). The signal obtained with the FID detector was used to generate quantitative data of all the compounds. Peaks were identiﬁed based on their retention times, compared with external standards as a reference (</a:t>
            </a:r>
            <a:r>
              <a:rPr lang="en-US" sz="1200" kern="1200" dirty="0" err="1">
                <a:solidFill>
                  <a:schemeClr val="tx1"/>
                </a:solidFill>
                <a:effectLst/>
                <a:latin typeface="+mn-lt"/>
                <a:ea typeface="+mn-ea"/>
                <a:cs typeface="+mn-cs"/>
              </a:rPr>
              <a:t>Supelco</a:t>
            </a:r>
            <a:r>
              <a:rPr lang="en-US" sz="1200" kern="1200" dirty="0">
                <a:solidFill>
                  <a:schemeClr val="tx1"/>
                </a:solidFill>
                <a:effectLst/>
                <a:latin typeface="+mn-lt"/>
                <a:ea typeface="+mn-ea"/>
                <a:cs typeface="+mn-cs"/>
              </a:rPr>
              <a:t> 37 Component FAME Mix, Sigma-Aldrich, </a:t>
            </a:r>
            <a:r>
              <a:rPr lang="en-US" sz="1200" kern="1200" dirty="0" err="1">
                <a:solidFill>
                  <a:schemeClr val="tx1"/>
                </a:solidFill>
                <a:effectLst/>
                <a:latin typeface="+mn-lt"/>
                <a:ea typeface="+mn-ea"/>
                <a:cs typeface="+mn-cs"/>
              </a:rPr>
              <a:t>Overijse</a:t>
            </a:r>
            <a:r>
              <a:rPr lang="en-US" sz="1200" kern="1200" dirty="0">
                <a:solidFill>
                  <a:schemeClr val="tx1"/>
                </a:solidFill>
                <a:effectLst/>
                <a:latin typeface="+mn-lt"/>
                <a:ea typeface="+mn-ea"/>
                <a:cs typeface="+mn-cs"/>
              </a:rPr>
              <a:t>, Belgium) and by the mass spectra obtained with the Mass Selective Detector. Quantiﬁcation of fatty acid methyl esters was based on the area of the internal standard (19:0) and on the conversion of peak areas to the weight of the fatty acid by a theoretical response factor for each fatty acid (Ackman &amp; Sipos, 1964; Wolff et al., 1995).</a:t>
            </a:r>
            <a:endParaRPr lang="en-GB" sz="1200" kern="1200"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16</a:t>
            </a:fld>
            <a:endParaRPr lang="nl-BE"/>
          </a:p>
        </p:txBody>
      </p:sp>
    </p:spTree>
    <p:extLst>
      <p:ext uri="{BB962C8B-B14F-4D97-AF65-F5344CB8AC3E}">
        <p14:creationId xmlns:p14="http://schemas.microsoft.com/office/powerpoint/2010/main" val="3720436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b="1" kern="1200" dirty="0">
                <a:solidFill>
                  <a:schemeClr val="tx1"/>
                </a:solidFill>
                <a:effectLst/>
                <a:latin typeface="+mn-lt"/>
                <a:ea typeface="+mn-ea"/>
                <a:cs typeface="+mn-cs"/>
              </a:rPr>
              <a:t>Stomach and gut content according to method</a:t>
            </a:r>
          </a:p>
          <a:p>
            <a:r>
              <a:rPr lang="en-GB" sz="1200" kern="1200" dirty="0">
                <a:solidFill>
                  <a:schemeClr val="tx1"/>
                </a:solidFill>
                <a:effectLst/>
                <a:latin typeface="+mn-lt"/>
                <a:ea typeface="+mn-ea"/>
                <a:cs typeface="+mn-cs"/>
              </a:rPr>
              <a:t>Glass eels’ stomach and gut content (N = 276) showed relative differences according to the method (Figure 10). Absolute prey occurrence numbers were scaled, i.e. the total number of that prey species found in the glass eel guts and stomachs to the total abundance of that prey species for the used method or week. These average relative abundances are than used to construct the plots. The artificial group ‘others’ consists of prey items of which less than 40 individuals were recorded (Annelida sp., Coleoptera sp., </a:t>
            </a:r>
            <a:r>
              <a:rPr lang="en-GB" sz="1200" kern="1200" dirty="0" err="1">
                <a:solidFill>
                  <a:schemeClr val="tx1"/>
                </a:solidFill>
                <a:effectLst/>
                <a:latin typeface="+mn-lt"/>
                <a:ea typeface="+mn-ea"/>
                <a:cs typeface="+mn-cs"/>
              </a:rPr>
              <a:t>Diatomea</a:t>
            </a:r>
            <a:r>
              <a:rPr lang="en-GB" sz="1200" kern="1200" dirty="0">
                <a:solidFill>
                  <a:schemeClr val="tx1"/>
                </a:solidFill>
                <a:effectLst/>
                <a:latin typeface="+mn-lt"/>
                <a:ea typeface="+mn-ea"/>
                <a:cs typeface="+mn-cs"/>
              </a:rPr>
              <a:t>, Isopoda sp., </a:t>
            </a:r>
            <a:r>
              <a:rPr lang="en-GB" sz="1200" kern="1200" dirty="0" err="1">
                <a:solidFill>
                  <a:schemeClr val="tx1"/>
                </a:solidFill>
                <a:effectLst/>
                <a:latin typeface="+mn-lt"/>
                <a:ea typeface="+mn-ea"/>
                <a:cs typeface="+mn-cs"/>
              </a:rPr>
              <a:t>Hexapoda</a:t>
            </a:r>
            <a:r>
              <a:rPr lang="en-GB" sz="1200" kern="1200" dirty="0">
                <a:solidFill>
                  <a:schemeClr val="tx1"/>
                </a:solidFill>
                <a:effectLst/>
                <a:latin typeface="+mn-lt"/>
                <a:ea typeface="+mn-ea"/>
                <a:cs typeface="+mn-cs"/>
              </a:rPr>
              <a:t> sp.,  </a:t>
            </a:r>
            <a:r>
              <a:rPr lang="en-GB" sz="1200" kern="1200" dirty="0" err="1">
                <a:solidFill>
                  <a:schemeClr val="tx1"/>
                </a:solidFill>
                <a:effectLst/>
                <a:latin typeface="+mn-lt"/>
                <a:ea typeface="+mn-ea"/>
                <a:cs typeface="+mn-cs"/>
              </a:rPr>
              <a:t>Diptera</a:t>
            </a:r>
            <a:r>
              <a:rPr lang="en-GB" sz="1200" kern="1200" dirty="0">
                <a:solidFill>
                  <a:schemeClr val="tx1"/>
                </a:solidFill>
                <a:effectLst/>
                <a:latin typeface="+mn-lt"/>
                <a:ea typeface="+mn-ea"/>
                <a:cs typeface="+mn-cs"/>
              </a:rPr>
              <a:t> sp., Crustacea sp., </a:t>
            </a:r>
            <a:r>
              <a:rPr lang="en-GB" sz="1200" kern="1200" dirty="0" err="1">
                <a:solidFill>
                  <a:schemeClr val="tx1"/>
                </a:solidFill>
                <a:effectLst/>
                <a:latin typeface="+mn-lt"/>
                <a:ea typeface="+mn-ea"/>
                <a:cs typeface="+mn-cs"/>
              </a:rPr>
              <a:t>Calanoida</a:t>
            </a:r>
            <a:r>
              <a:rPr lang="en-GB" sz="1200" kern="1200" dirty="0">
                <a:solidFill>
                  <a:schemeClr val="tx1"/>
                </a:solidFill>
                <a:effectLst/>
                <a:latin typeface="+mn-lt"/>
                <a:ea typeface="+mn-ea"/>
                <a:cs typeface="+mn-cs"/>
              </a:rPr>
              <a:t> sp., </a:t>
            </a:r>
            <a:r>
              <a:rPr lang="en-GB" sz="1200" kern="1200" dirty="0" err="1">
                <a:solidFill>
                  <a:schemeClr val="tx1"/>
                </a:solidFill>
                <a:effectLst/>
                <a:latin typeface="+mn-lt"/>
                <a:ea typeface="+mn-ea"/>
                <a:cs typeface="+mn-cs"/>
              </a:rPr>
              <a:t>Chironomidae</a:t>
            </a:r>
            <a:r>
              <a:rPr lang="en-GB" sz="1200" kern="1200" dirty="0">
                <a:solidFill>
                  <a:schemeClr val="tx1"/>
                </a:solidFill>
                <a:effectLst/>
                <a:latin typeface="+mn-lt"/>
                <a:ea typeface="+mn-ea"/>
                <a:cs typeface="+mn-cs"/>
              </a:rPr>
              <a:t> &amp; Plantae sp.).</a:t>
            </a:r>
          </a:p>
          <a:p>
            <a:r>
              <a:rPr lang="en-GB" sz="1200" kern="1200" dirty="0">
                <a:solidFill>
                  <a:schemeClr val="tx1"/>
                </a:solidFill>
                <a:effectLst/>
                <a:latin typeface="+mn-lt"/>
                <a:ea typeface="+mn-ea"/>
                <a:cs typeface="+mn-cs"/>
              </a:rPr>
              <a:t>In the artificial substrates, the most abundant prey species were cyclopoid copepods (54%), followed by harpacticoid copepods (22%), </a:t>
            </a:r>
            <a:r>
              <a:rPr lang="en-GB" sz="1200" kern="1200" dirty="0" err="1">
                <a:solidFill>
                  <a:schemeClr val="tx1"/>
                </a:solidFill>
                <a:effectLst/>
                <a:latin typeface="+mn-lt"/>
                <a:ea typeface="+mn-ea"/>
                <a:cs typeface="+mn-cs"/>
              </a:rPr>
              <a:t>Copepoda</a:t>
            </a:r>
            <a:r>
              <a:rPr lang="en-GB" sz="1200" kern="1200" dirty="0">
                <a:solidFill>
                  <a:schemeClr val="tx1"/>
                </a:solidFill>
                <a:effectLst/>
                <a:latin typeface="+mn-lt"/>
                <a:ea typeface="+mn-ea"/>
                <a:cs typeface="+mn-cs"/>
              </a:rPr>
              <a:t> sp. (7%), unidentified sp. (5%), Polychaeta (4.5%),  Cladocera sp. (2%), </a:t>
            </a:r>
            <a:r>
              <a:rPr lang="en-GB" sz="1200" kern="1200" dirty="0" err="1">
                <a:solidFill>
                  <a:schemeClr val="tx1"/>
                </a:solidFill>
                <a:effectLst/>
                <a:latin typeface="+mn-lt"/>
                <a:ea typeface="+mn-ea"/>
                <a:cs typeface="+mn-cs"/>
              </a:rPr>
              <a:t>Amphipoda</a:t>
            </a:r>
            <a:r>
              <a:rPr lang="en-GB" sz="1200" kern="1200" dirty="0">
                <a:solidFill>
                  <a:schemeClr val="tx1"/>
                </a:solidFill>
                <a:effectLst/>
                <a:latin typeface="+mn-lt"/>
                <a:ea typeface="+mn-ea"/>
                <a:cs typeface="+mn-cs"/>
              </a:rPr>
              <a:t> sp. (2%), inorganic material (2%). The remaining 2% belongs to the assembly group ‘others’.</a:t>
            </a:r>
          </a:p>
          <a:p>
            <a:r>
              <a:rPr lang="en-GB" sz="1200" kern="1200" dirty="0">
                <a:solidFill>
                  <a:schemeClr val="tx1"/>
                </a:solidFill>
                <a:effectLst/>
                <a:latin typeface="+mn-lt"/>
                <a:ea typeface="+mn-ea"/>
                <a:cs typeface="+mn-cs"/>
              </a:rPr>
              <a:t>The glass eels caught in the eel ladders also had cyclopoid copepods as the most abundant prey item (66%), followed by Cladocera sp. (13%), unidentified sp. (7%), </a:t>
            </a:r>
            <a:r>
              <a:rPr lang="en-GB" sz="1200" kern="1200" dirty="0" err="1">
                <a:solidFill>
                  <a:schemeClr val="tx1"/>
                </a:solidFill>
                <a:effectLst/>
                <a:latin typeface="+mn-lt"/>
                <a:ea typeface="+mn-ea"/>
                <a:cs typeface="+mn-cs"/>
              </a:rPr>
              <a:t>Copepoda</a:t>
            </a:r>
            <a:r>
              <a:rPr lang="en-GB" sz="1200" kern="1200" dirty="0">
                <a:solidFill>
                  <a:schemeClr val="tx1"/>
                </a:solidFill>
                <a:effectLst/>
                <a:latin typeface="+mn-lt"/>
                <a:ea typeface="+mn-ea"/>
                <a:cs typeface="+mn-cs"/>
              </a:rPr>
              <a:t> sp. (4%), Polychaeta (3%), harpacticoid copepods (1%), inorganic material (1%), </a:t>
            </a:r>
            <a:r>
              <a:rPr lang="en-GB" sz="1200" kern="1200" dirty="0" err="1">
                <a:solidFill>
                  <a:schemeClr val="tx1"/>
                </a:solidFill>
                <a:effectLst/>
                <a:latin typeface="+mn-lt"/>
                <a:ea typeface="+mn-ea"/>
                <a:cs typeface="+mn-cs"/>
              </a:rPr>
              <a:t>Amphipoda</a:t>
            </a:r>
            <a:r>
              <a:rPr lang="en-GB" sz="1200" kern="1200" dirty="0">
                <a:solidFill>
                  <a:schemeClr val="tx1"/>
                </a:solidFill>
                <a:effectLst/>
                <a:latin typeface="+mn-lt"/>
                <a:ea typeface="+mn-ea"/>
                <a:cs typeface="+mn-cs"/>
              </a:rPr>
              <a:t> sp. (1%). The assembly group ‘others’ takes up 3% of the relative stomach and gut content. </a:t>
            </a:r>
          </a:p>
          <a:p>
            <a:br>
              <a:rPr lang="en-GB" dirty="0">
                <a:effectLst/>
              </a:rPr>
            </a:br>
            <a:r>
              <a:rPr lang="en-GB" sz="1200" kern="1200" dirty="0">
                <a:solidFill>
                  <a:schemeClr val="tx1"/>
                </a:solidFill>
                <a:effectLst/>
                <a:latin typeface="+mn-lt"/>
                <a:ea typeface="+mn-ea"/>
                <a:cs typeface="+mn-cs"/>
              </a:rPr>
              <a:t>The glass eels caught in lift nets mostly had unidentified sp. in their stomachs and guts (46%), followed by harpacticoid copepods (15%), inorganic material (12%), cyclopoid copepods (10%) and polychaetes (7%). The assembly group ‘others’ takes up 10% of the relative stomach and gut content.</a:t>
            </a:r>
            <a:r>
              <a:rPr lang="en-GB" dirty="0">
                <a:effectLst/>
              </a:rPr>
              <a:t> </a:t>
            </a:r>
          </a:p>
          <a:p>
            <a:endParaRPr lang="nl-BE" dirty="0">
              <a:effectLst/>
            </a:endParaRPr>
          </a:p>
          <a:p>
            <a:r>
              <a:rPr lang="en-GB" sz="1200" b="1" i="1" kern="1200" dirty="0">
                <a:solidFill>
                  <a:schemeClr val="tx1"/>
                </a:solidFill>
                <a:effectLst/>
                <a:latin typeface="+mn-lt"/>
                <a:ea typeface="+mn-ea"/>
                <a:cs typeface="+mn-cs"/>
              </a:rPr>
              <a:t>Stomach and gut content over time in the Veurne-</a:t>
            </a:r>
            <a:r>
              <a:rPr lang="en-GB" sz="1200" b="1" i="1" kern="1200" dirty="0" err="1">
                <a:solidFill>
                  <a:schemeClr val="tx1"/>
                </a:solidFill>
                <a:effectLst/>
                <a:latin typeface="+mn-lt"/>
                <a:ea typeface="+mn-ea"/>
                <a:cs typeface="+mn-cs"/>
              </a:rPr>
              <a:t>Ambacht</a:t>
            </a:r>
            <a:r>
              <a:rPr lang="en-GB" sz="1200" b="1" i="1" kern="1200" dirty="0">
                <a:solidFill>
                  <a:schemeClr val="tx1"/>
                </a:solidFill>
                <a:effectLst/>
                <a:latin typeface="+mn-lt"/>
                <a:ea typeface="+mn-ea"/>
                <a:cs typeface="+mn-cs"/>
              </a:rPr>
              <a:t> canal</a:t>
            </a:r>
          </a:p>
          <a:p>
            <a:r>
              <a:rPr lang="en-GB" sz="1200" kern="1200" dirty="0">
                <a:solidFill>
                  <a:schemeClr val="tx1"/>
                </a:solidFill>
                <a:effectLst/>
                <a:latin typeface="+mn-lt"/>
                <a:ea typeface="+mn-ea"/>
                <a:cs typeface="+mn-cs"/>
              </a:rPr>
              <a:t>The stomach and gut content of glass eel sampled in artificial substrates changes substantially over time. From week 11 until week 14, stomach and gut content consists mostly of unidentified sp. (Figure 11). This group is mostly unidentifiable white semi-digested organic matter found at the end of the gut, with an otherwise empty stomach and gut. Another abundant group in this period is inorganic matter, and to a lesser extent polychaete sp. From week 15 onwards, Cyclopoid copepods become the most abundant group in the glass eel diet. From then on, the contribution of cyclopoid species declines. While cyclopoid copepods decline, harpacticoid copepod contribution to the glass eel diet grows, from 4.1% ( Week 16) towards 65% at the end of the sampling period. Polychaete contribution varies from 14% (Week 13) to a low of 1% (Week 17), after which numbers increase again to 21% (Week 20). </a:t>
            </a:r>
          </a:p>
          <a:p>
            <a:endParaRPr lang="nl-BE"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Stomach and gut content in the eel ladders</a:t>
            </a:r>
            <a:br>
              <a:rPr lang="en-GB" dirty="0">
                <a:effectLst/>
              </a:rPr>
            </a:br>
            <a:r>
              <a:rPr lang="en-GB" sz="1200" kern="1200" dirty="0">
                <a:solidFill>
                  <a:schemeClr val="tx1"/>
                </a:solidFill>
                <a:effectLst/>
                <a:latin typeface="+mn-lt"/>
                <a:ea typeface="+mn-ea"/>
                <a:cs typeface="+mn-cs"/>
              </a:rPr>
              <a:t>Amphipods were only found in week 20 (1%) and week 21 (8%) (Figure 13). Polychaetes were most abundant in week 11 (40%), followed by week 12 (11%). Cladocera are found from week 16 onwards (3.6%), but abundances exponentially grew since week 19, with the highest abundances in week 21 (41% of gut and stomach contents). Harpacticoid copepods are not very abundant, their contribution to the stomach and gut content never exceeds 1.7%). Cyclopoids are the most abundant prey group from week 15 to week 21, with the highest abundance in week 17 (90%).</a:t>
            </a:r>
            <a:r>
              <a:rPr lang="en-GB" dirty="0">
                <a:effectLst/>
              </a:rPr>
              <a:t> </a:t>
            </a:r>
          </a:p>
          <a:p>
            <a:endParaRPr lang="nl-BE" dirty="0">
              <a:effectLst/>
            </a:endParaRP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19</a:t>
            </a:fld>
            <a:endParaRPr lang="nl-BE"/>
          </a:p>
        </p:txBody>
      </p:sp>
    </p:spTree>
    <p:extLst>
      <p:ext uri="{BB962C8B-B14F-4D97-AF65-F5344CB8AC3E}">
        <p14:creationId xmlns:p14="http://schemas.microsoft.com/office/powerpoint/2010/main" val="403835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20</a:t>
            </a:fld>
            <a:endParaRPr lang="nl-BE"/>
          </a:p>
        </p:txBody>
      </p:sp>
    </p:spTree>
    <p:extLst>
      <p:ext uri="{BB962C8B-B14F-4D97-AF65-F5344CB8AC3E}">
        <p14:creationId xmlns:p14="http://schemas.microsoft.com/office/powerpoint/2010/main" val="1781592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First, the pattern in total fatty acid concentration (absolute values) declines linearly over time (Figure 18). The linear regression equation is [FA]</a:t>
            </a:r>
            <a:r>
              <a:rPr lang="en-GB" sz="1200" kern="1200" baseline="-25000" dirty="0">
                <a:solidFill>
                  <a:schemeClr val="tx1"/>
                </a:solidFill>
                <a:effectLst/>
                <a:latin typeface="+mn-lt"/>
                <a:ea typeface="+mn-ea"/>
                <a:cs typeface="+mn-cs"/>
              </a:rPr>
              <a:t>total</a:t>
            </a:r>
            <a:r>
              <a:rPr lang="en-GB" sz="1200" kern="1200" dirty="0">
                <a:solidFill>
                  <a:schemeClr val="tx1"/>
                </a:solidFill>
                <a:effectLst/>
                <a:latin typeface="+mn-lt"/>
                <a:ea typeface="+mn-ea"/>
                <a:cs typeface="+mn-cs"/>
              </a:rPr>
              <a:t> ~ 58 – 100*T (R²-adj. = 0.18). Exact mean values can be obtained from Table S3. At week 11, the mean absolute fatty acid concentration was 74.68 mg FA/g dry weight. At week 21, the mean absolute fatty acid concentration declined to 53.94 mg FA/g dry weight. </a:t>
            </a:r>
          </a:p>
          <a:p>
            <a:r>
              <a:rPr lang="en-GB" sz="1200" kern="1200" dirty="0">
                <a:solidFill>
                  <a:schemeClr val="tx1"/>
                </a:solidFill>
                <a:effectLst/>
                <a:latin typeface="+mn-lt"/>
                <a:ea typeface="+mn-ea"/>
                <a:cs typeface="+mn-cs"/>
              </a:rPr>
              <a:t>The mean absolute fatty acid concentration also differed between sampling methods. A mean absolute fatty acid concentration of 63.86 mg FA/g dry weight was characteristic for the artificial substrates, the glass eel sampled at the eel ladder had a mean absolute fatty acid concentration of 114.15 mg FA/g dry weight and the glass eel sampled with the lift nets had a mean absolute fatty acid concentration of 70.98 mg FA/g dry weight (Table S5). But caution with these numbers is implied, since the numbers of analysed samples differed for the three methods; from the artificial substrates, 94 samples were analysed, from the eel ladder 31 samples were analysed and only 9 samples were analysed from glass eel caught with the lift net method. </a:t>
            </a:r>
          </a:p>
          <a:p>
            <a:r>
              <a:rPr lang="en-GB" sz="1200" kern="1200" dirty="0">
                <a:solidFill>
                  <a:schemeClr val="tx1"/>
                </a:solidFill>
                <a:effectLst/>
                <a:latin typeface="+mn-lt"/>
                <a:ea typeface="+mn-ea"/>
                <a:cs typeface="+mn-cs"/>
              </a:rPr>
              <a:t>Considering the location of the sampled glass eel from the artificial substrates, different mean absolute fatty acid concentrations were observed as well. At the </a:t>
            </a:r>
            <a:r>
              <a:rPr lang="en-GB" sz="1200" kern="1200" dirty="0" err="1">
                <a:solidFill>
                  <a:schemeClr val="tx1"/>
                </a:solidFill>
                <a:effectLst/>
                <a:latin typeface="+mn-lt"/>
                <a:ea typeface="+mn-ea"/>
                <a:cs typeface="+mn-cs"/>
              </a:rPr>
              <a:t>Ganzepoot</a:t>
            </a:r>
            <a:r>
              <a:rPr lang="en-GB" sz="1200" kern="1200" dirty="0">
                <a:solidFill>
                  <a:schemeClr val="tx1"/>
                </a:solidFill>
                <a:effectLst/>
                <a:latin typeface="+mn-lt"/>
                <a:ea typeface="+mn-ea"/>
                <a:cs typeface="+mn-cs"/>
              </a:rPr>
              <a:t> sluices, mean absolute fatty acid concentration was 45.66 mg FA/g dry weight (N = 16), in the middle of the canal the mean absolute fatty acid concentration was 66.67 mg FA/g dry weight (N = 21) and at the pumping station the mean absolute fatty concentration was 49.50 mg FA/g dry weight (Table S4). </a:t>
            </a:r>
          </a:p>
          <a:p>
            <a:r>
              <a:rPr lang="en-GB" sz="1200" kern="1200" dirty="0">
                <a:solidFill>
                  <a:schemeClr val="tx1"/>
                </a:solidFill>
                <a:effectLst/>
                <a:latin typeface="+mn-lt"/>
                <a:ea typeface="+mn-ea"/>
                <a:cs typeface="+mn-cs"/>
              </a:rPr>
              <a:t>When looking at the biomarker ratio DHA/EPA, of glass eel sampled at the artificial substrates in the Veurne-</a:t>
            </a:r>
            <a:r>
              <a:rPr lang="en-GB" sz="1200" kern="1200" dirty="0" err="1">
                <a:solidFill>
                  <a:schemeClr val="tx1"/>
                </a:solidFill>
                <a:effectLst/>
                <a:latin typeface="+mn-lt"/>
                <a:ea typeface="+mn-ea"/>
                <a:cs typeface="+mn-cs"/>
              </a:rPr>
              <a:t>Ambacht</a:t>
            </a:r>
            <a:r>
              <a:rPr lang="en-GB" sz="1200" kern="1200" dirty="0">
                <a:solidFill>
                  <a:schemeClr val="tx1"/>
                </a:solidFill>
                <a:effectLst/>
                <a:latin typeface="+mn-lt"/>
                <a:ea typeface="+mn-ea"/>
                <a:cs typeface="+mn-cs"/>
              </a:rPr>
              <a:t> canal, the concentration initially increased until week 14, and declined from week 15 onwards. The exponential regression equation is DHA/EPA ~ 2.4 -  3.3*T  - 2.2*T²  (R²-adj. = 0.62). DHA (22:6 (n-3)) followed a fluctuating pattern. A peak in week 18 can be observed, after which the relative importance of the FA declined (Figure S1, F). EPA (20:5 (n-3) rose exponentially from week 15 onwards (Figure S1 , E). When plotting the ratio of concentrations of all poly-unsaturated fatty acids (PUFA) and highly unsaturated fatty acids (HUFA) summed, on the sum of the relative concentrations of the short-chain fatty acids (SFA) with the relative concentrations of mono-unsaturated fatty acids (MUFA) a linear increase can be observed. The relative importance of PUFA and HUFA increased from 54% of the concentration of SFA and MUFA combined,  towards 75% at the end of the sampling period. Over the course of the sampling period, PUFA thus became much more important in the fatty acid composition of the glass eel sampled in artificial substrates in the Veurne-</a:t>
            </a:r>
            <a:r>
              <a:rPr lang="en-GB" sz="1200" kern="1200" dirty="0" err="1">
                <a:solidFill>
                  <a:schemeClr val="tx1"/>
                </a:solidFill>
                <a:effectLst/>
                <a:latin typeface="+mn-lt"/>
                <a:ea typeface="+mn-ea"/>
                <a:cs typeface="+mn-cs"/>
              </a:rPr>
              <a:t>Ambacht</a:t>
            </a:r>
            <a:r>
              <a:rPr lang="en-GB" sz="1200" kern="1200" dirty="0">
                <a:solidFill>
                  <a:schemeClr val="tx1"/>
                </a:solidFill>
                <a:effectLst/>
                <a:latin typeface="+mn-lt"/>
                <a:ea typeface="+mn-ea"/>
                <a:cs typeface="+mn-cs"/>
              </a:rPr>
              <a:t> canal. The found linear regression equation is: (PUFA+HUFA)/(SFA + MUFA) ~ 0.65 + 0.71*T (R²-adj. = 0.52). </a:t>
            </a:r>
          </a:p>
          <a:p>
            <a:r>
              <a:rPr lang="en-GB" sz="1200" kern="1200" dirty="0">
                <a:solidFill>
                  <a:schemeClr val="tx1"/>
                </a:solidFill>
                <a:effectLst/>
                <a:latin typeface="+mn-lt"/>
                <a:ea typeface="+mn-ea"/>
                <a:cs typeface="+mn-cs"/>
              </a:rPr>
              <a:t>Omega-3 fatty acids showed different fluctuations in relative concentrations over time. Three omega-3 fatty acids declined: 18:3 (n-3), 18:4 (n-3) and 20:4 (n-3) (Figure S1). Three omega-3 fatty acids increased or fluctuated: 20:5 (n-3) (EPA), 22:5 (n-3) and 22:6 (n-3) (DHA) (Figure S1). Omega-6 fatty acids either stayed at the same relative concentration (18:2 (n-6), or increased linearly (20:3 (n-6), 20:4 (n-6), 22:5 (n-6). Glass eel lose their marine signature according to the omega-3 to omega-6 fatty acid ratio. At week 21, this ratio is 5,63 while it is still 7,89 at week 11 (Figure 18E). The ratio follows the regression equation [n-3/n-6] ~ 5.6 – 4.4*T (R²-adj. = 0.28). The initial shift away from a more marine signature is confirmed by the EPA/AA-ratio, which is typically lower in freshwater fish than in marine fish. This ratio declines until week 17, after which it increases again (Figure 18 D), according to the regression equation [EPA/AA] ~ 2.4 – 0.28*T + 2*T² (R²-adj. = 0.11).</a:t>
            </a:r>
          </a:p>
          <a:p>
            <a:r>
              <a:rPr lang="en-GB" sz="1200" kern="1200" dirty="0">
                <a:solidFill>
                  <a:schemeClr val="tx1"/>
                </a:solidFill>
                <a:effectLst/>
                <a:latin typeface="+mn-lt"/>
                <a:ea typeface="+mn-ea"/>
                <a:cs typeface="+mn-cs"/>
              </a:rPr>
              <a:t>The relative importance of the short-chain unsaturated fatty acid 16:00 declined during the sampling period (Table 2). The short-chain fatty acid that had a large contribution in the shift in fatty acid profile over time (18:00, Figure 17) increased over time following the regression equation [18:00] ~ 7.5 + 10*T + 1.6*T² (R²-adj. = 0.77). 18:1 (cis-9) also had a significant contribution to the shift in fatty acid profiles over time, and declined during the sampling period.</a:t>
            </a:r>
          </a:p>
          <a:p>
            <a:r>
              <a:rPr lang="en-GB" sz="1200" kern="1200" dirty="0">
                <a:solidFill>
                  <a:schemeClr val="tx1"/>
                </a:solidFill>
                <a:effectLst/>
                <a:latin typeface="+mn-lt"/>
                <a:ea typeface="+mn-ea"/>
                <a:cs typeface="+mn-cs"/>
              </a:rPr>
              <a:t>Samples analysed from the eel ladder were not as numerous as those in the Veurne-</a:t>
            </a:r>
            <a:r>
              <a:rPr lang="en-GB" sz="1200" kern="1200" dirty="0" err="1">
                <a:solidFill>
                  <a:schemeClr val="tx1"/>
                </a:solidFill>
                <a:effectLst/>
                <a:latin typeface="+mn-lt"/>
                <a:ea typeface="+mn-ea"/>
                <a:cs typeface="+mn-cs"/>
              </a:rPr>
              <a:t>Ambacht</a:t>
            </a:r>
            <a:r>
              <a:rPr lang="en-GB" sz="1200" kern="1200" dirty="0">
                <a:solidFill>
                  <a:schemeClr val="tx1"/>
                </a:solidFill>
                <a:effectLst/>
                <a:latin typeface="+mn-lt"/>
                <a:ea typeface="+mn-ea"/>
                <a:cs typeface="+mn-cs"/>
              </a:rPr>
              <a:t> canal, but was nonetheless explored for some samples (N = 31). One outlier was deleted from the eel ladder dataset, since the total fatty acid concentration in that sample was 1674.3 mg FA/g dry weight, which masked the deceasing pattern in other samples. There was also a decline in absolute fatty acid concentrations, but the average absolute fatty acid concentration was much higher than those of the glass eel from the Veurne-</a:t>
            </a:r>
            <a:r>
              <a:rPr lang="en-GB" sz="1200" kern="1200" dirty="0" err="1">
                <a:solidFill>
                  <a:schemeClr val="tx1"/>
                </a:solidFill>
                <a:effectLst/>
                <a:latin typeface="+mn-lt"/>
                <a:ea typeface="+mn-ea"/>
                <a:cs typeface="+mn-cs"/>
              </a:rPr>
              <a:t>Ambacht</a:t>
            </a:r>
            <a:r>
              <a:rPr lang="en-GB" sz="1200" kern="1200" dirty="0">
                <a:solidFill>
                  <a:schemeClr val="tx1"/>
                </a:solidFill>
                <a:effectLst/>
                <a:latin typeface="+mn-lt"/>
                <a:ea typeface="+mn-ea"/>
                <a:cs typeface="+mn-cs"/>
              </a:rPr>
              <a:t> canal artificial substrates (Figure S4). The decline slope also is much steeper (-160 vs -100). Due to the lack of samples, no significant trend could be fitted for the DHA/EPA. The pattern in the figure is merely visually. There was a very slight decline in the DHA/EPA-ratio. The (PUFA + HUFA)/(SFA+MUFA)-ratio increased linearly according to the regression equation PUFA/SFA+MUFA ~ 1.1 + 0.4*T (R²-adj. = 0.23). EPA/AA-ratio decreased according to the regression equation 2.3 – 1.5*T (R²-adj. = 0.29). The n-3/n-6 ratio declined as well, according the regression equation n-3/n-6 ~ 5.5 – 4.6*T (R²-adj. = 0.67). Significance of the eel ladder regressions is much lower due to the smaller amount of samples analysed. </a:t>
            </a: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22</a:t>
            </a:fld>
            <a:endParaRPr lang="nl-BE"/>
          </a:p>
        </p:txBody>
      </p:sp>
    </p:spTree>
    <p:extLst>
      <p:ext uri="{BB962C8B-B14F-4D97-AF65-F5344CB8AC3E}">
        <p14:creationId xmlns:p14="http://schemas.microsoft.com/office/powerpoint/2010/main" val="3660678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In the sea lamprey (</a:t>
            </a:r>
            <a:r>
              <a:rPr lang="en-GB" sz="1200" i="1" kern="1200" dirty="0">
                <a:solidFill>
                  <a:schemeClr val="tx1"/>
                </a:solidFill>
                <a:effectLst/>
                <a:latin typeface="+mn-lt"/>
                <a:ea typeface="+mn-ea"/>
                <a:cs typeface="+mn-cs"/>
              </a:rPr>
              <a:t>Petromyzon marinus </a:t>
            </a:r>
            <a:r>
              <a:rPr lang="en-GB" sz="1200" kern="1200" dirty="0">
                <a:solidFill>
                  <a:schemeClr val="tx1"/>
                </a:solidFill>
                <a:effectLst/>
                <a:latin typeface="+mn-lt"/>
                <a:ea typeface="+mn-ea"/>
                <a:cs typeface="+mn-cs"/>
              </a:rPr>
              <a:t>L.) spawning migration, the muscle fatty acid composition differed according to the location of capture, i.e. animals captured far upstream from the river mouth presented the lowest 18:1 (n-9) levels and the highest relative proportions of 20:4 (n-6),  20:5 (n-3) (EPA), 22:5 (n-3) (DPA) and 22:6 (n-3) (DHA). The researchers suggested that (I) the conservation of 20:4 (n-6) is vitally important as a precursor of eicosanoids; (II)  EPA, DPA and DHA  are retained for metabolic energy; and (III) 18:1 (n-9) is utilised for metabolic fuel in the beginning of the spawning period (</a:t>
            </a:r>
            <a:r>
              <a:rPr lang="en-GB" sz="1200" kern="1200" dirty="0" err="1">
                <a:solidFill>
                  <a:schemeClr val="tx1"/>
                </a:solidFill>
                <a:effectLst/>
                <a:latin typeface="+mn-lt"/>
                <a:ea typeface="+mn-ea"/>
                <a:cs typeface="+mn-cs"/>
              </a:rPr>
              <a:t>Lança</a:t>
            </a:r>
            <a:r>
              <a:rPr lang="en-GB" sz="1200" kern="1200" dirty="0">
                <a:solidFill>
                  <a:schemeClr val="tx1"/>
                </a:solidFill>
                <a:effectLst/>
                <a:latin typeface="+mn-lt"/>
                <a:ea typeface="+mn-ea"/>
                <a:cs typeface="+mn-cs"/>
              </a:rPr>
              <a:t> et al., 2011). Since the pattern observed from the glass eels starts from the opposite situation, and goes toward the sea lamprey fatty acid composition, it could be possible that the fatty acids in question serve the same purpose in the European eel. The onset of the increase in these fatty acids is already happening in the glass eel phase</a:t>
            </a:r>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26</a:t>
            </a:fld>
            <a:endParaRPr lang="nl-BE"/>
          </a:p>
        </p:txBody>
      </p:sp>
    </p:spTree>
    <p:extLst>
      <p:ext uri="{BB962C8B-B14F-4D97-AF65-F5344CB8AC3E}">
        <p14:creationId xmlns:p14="http://schemas.microsoft.com/office/powerpoint/2010/main" val="1802135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2</a:t>
            </a:fld>
            <a:endParaRPr lang="nl-BE"/>
          </a:p>
        </p:txBody>
      </p:sp>
    </p:spTree>
    <p:extLst>
      <p:ext uri="{BB962C8B-B14F-4D97-AF65-F5344CB8AC3E}">
        <p14:creationId xmlns:p14="http://schemas.microsoft.com/office/powerpoint/2010/main" val="2053586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Take-home </a:t>
            </a:r>
            <a:r>
              <a:rPr lang="nl-BE" dirty="0" err="1"/>
              <a:t>message</a:t>
            </a:r>
            <a:r>
              <a:rPr lang="nl-BE" dirty="0"/>
              <a:t>:</a:t>
            </a:r>
          </a:p>
          <a:p>
            <a:endParaRPr lang="nl-BE" dirty="0"/>
          </a:p>
          <a:p>
            <a:r>
              <a:rPr lang="nl-BE" dirty="0" err="1"/>
              <a:t>Eel</a:t>
            </a:r>
            <a:r>
              <a:rPr lang="nl-BE" dirty="0"/>
              <a:t> recruitment in </a:t>
            </a:r>
            <a:r>
              <a:rPr lang="nl-BE" dirty="0" err="1"/>
              <a:t>the</a:t>
            </a:r>
            <a:r>
              <a:rPr lang="nl-BE" dirty="0"/>
              <a:t> Veurne-Ambacht </a:t>
            </a:r>
            <a:r>
              <a:rPr lang="nl-BE" dirty="0" err="1"/>
              <a:t>canal</a:t>
            </a:r>
            <a:r>
              <a:rPr lang="nl-BE" dirty="0"/>
              <a:t> is </a:t>
            </a:r>
            <a:r>
              <a:rPr lang="nl-BE" dirty="0" err="1"/>
              <a:t>substantial</a:t>
            </a:r>
            <a:r>
              <a:rPr lang="nl-BE" dirty="0"/>
              <a:t>, </a:t>
            </a:r>
            <a:r>
              <a:rPr lang="nl-BE" dirty="0" err="1"/>
              <a:t>and</a:t>
            </a:r>
            <a:r>
              <a:rPr lang="nl-BE" dirty="0"/>
              <a:t> </a:t>
            </a:r>
            <a:r>
              <a:rPr lang="nl-BE" dirty="0" err="1"/>
              <a:t>the</a:t>
            </a:r>
            <a:r>
              <a:rPr lang="nl-BE" dirty="0"/>
              <a:t> </a:t>
            </a:r>
            <a:r>
              <a:rPr lang="nl-BE" dirty="0" err="1"/>
              <a:t>largest</a:t>
            </a:r>
            <a:r>
              <a:rPr lang="nl-BE" dirty="0"/>
              <a:t> </a:t>
            </a:r>
            <a:r>
              <a:rPr lang="nl-BE" dirty="0" err="1"/>
              <a:t>fraction</a:t>
            </a:r>
            <a:r>
              <a:rPr lang="nl-BE" dirty="0"/>
              <a:t> of </a:t>
            </a:r>
            <a:r>
              <a:rPr lang="nl-BE" dirty="0" err="1"/>
              <a:t>the</a:t>
            </a:r>
            <a:r>
              <a:rPr lang="nl-BE" dirty="0"/>
              <a:t> </a:t>
            </a:r>
            <a:r>
              <a:rPr lang="nl-BE" dirty="0" err="1"/>
              <a:t>glass</a:t>
            </a:r>
            <a:r>
              <a:rPr lang="nl-BE" dirty="0"/>
              <a:t> </a:t>
            </a:r>
            <a:r>
              <a:rPr lang="nl-BE" dirty="0" err="1"/>
              <a:t>eel</a:t>
            </a:r>
            <a:r>
              <a:rPr lang="nl-BE" dirty="0"/>
              <a:t> </a:t>
            </a:r>
            <a:r>
              <a:rPr lang="nl-BE" dirty="0" err="1"/>
              <a:t>thrives</a:t>
            </a:r>
            <a:r>
              <a:rPr lang="nl-BE" dirty="0"/>
              <a:t> </a:t>
            </a:r>
            <a:r>
              <a:rPr lang="nl-BE" dirty="0" err="1"/>
              <a:t>to</a:t>
            </a:r>
            <a:r>
              <a:rPr lang="nl-BE" dirty="0"/>
              <a:t> </a:t>
            </a:r>
            <a:r>
              <a:rPr lang="nl-BE" dirty="0" err="1"/>
              <a:t>migrate</a:t>
            </a:r>
            <a:r>
              <a:rPr lang="nl-BE" dirty="0"/>
              <a:t> </a:t>
            </a:r>
            <a:r>
              <a:rPr lang="nl-BE" dirty="0" err="1"/>
              <a:t>further</a:t>
            </a:r>
            <a:r>
              <a:rPr lang="nl-BE" dirty="0"/>
              <a:t> </a:t>
            </a:r>
            <a:r>
              <a:rPr lang="nl-BE" dirty="0" err="1"/>
              <a:t>than</a:t>
            </a:r>
            <a:r>
              <a:rPr lang="nl-BE" dirty="0"/>
              <a:t> </a:t>
            </a:r>
            <a:r>
              <a:rPr lang="nl-BE" dirty="0" err="1"/>
              <a:t>the</a:t>
            </a:r>
            <a:r>
              <a:rPr lang="nl-BE" dirty="0"/>
              <a:t> </a:t>
            </a:r>
            <a:r>
              <a:rPr lang="nl-BE" dirty="0" err="1"/>
              <a:t>canal</a:t>
            </a:r>
            <a:r>
              <a:rPr lang="nl-BE" dirty="0"/>
              <a:t>.</a:t>
            </a:r>
          </a:p>
          <a:p>
            <a:r>
              <a:rPr lang="nl-BE" dirty="0"/>
              <a:t>The </a:t>
            </a:r>
            <a:r>
              <a:rPr lang="nl-BE" dirty="0" err="1"/>
              <a:t>populations</a:t>
            </a:r>
            <a:r>
              <a:rPr lang="nl-BE" dirty="0"/>
              <a:t> </a:t>
            </a:r>
            <a:r>
              <a:rPr lang="nl-BE" dirty="0" err="1"/>
              <a:t>caught</a:t>
            </a:r>
            <a:r>
              <a:rPr lang="nl-BE" dirty="0"/>
              <a:t> </a:t>
            </a:r>
            <a:r>
              <a:rPr lang="nl-BE" dirty="0" err="1"/>
              <a:t>with</a:t>
            </a:r>
            <a:r>
              <a:rPr lang="nl-BE" dirty="0"/>
              <a:t> </a:t>
            </a:r>
            <a:r>
              <a:rPr lang="nl-BE" dirty="0" err="1"/>
              <a:t>the</a:t>
            </a:r>
            <a:r>
              <a:rPr lang="nl-BE" dirty="0"/>
              <a:t> different </a:t>
            </a:r>
            <a:r>
              <a:rPr lang="nl-BE" dirty="0" err="1"/>
              <a:t>technniques</a:t>
            </a:r>
            <a:r>
              <a:rPr lang="nl-BE" dirty="0"/>
              <a:t> </a:t>
            </a:r>
            <a:r>
              <a:rPr lang="nl-BE" dirty="0" err="1"/>
              <a:t>differ</a:t>
            </a:r>
            <a:r>
              <a:rPr lang="nl-BE" dirty="0"/>
              <a:t> in </a:t>
            </a:r>
            <a:r>
              <a:rPr lang="nl-BE" dirty="0" err="1"/>
              <a:t>biometrical</a:t>
            </a:r>
            <a:r>
              <a:rPr lang="nl-BE" dirty="0"/>
              <a:t> </a:t>
            </a:r>
            <a:r>
              <a:rPr lang="nl-BE" dirty="0" err="1"/>
              <a:t>values</a:t>
            </a:r>
            <a:r>
              <a:rPr lang="nl-BE" dirty="0"/>
              <a:t>, </a:t>
            </a:r>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28</a:t>
            </a:fld>
            <a:endParaRPr lang="nl-BE"/>
          </a:p>
        </p:txBody>
      </p:sp>
    </p:spTree>
    <p:extLst>
      <p:ext uri="{BB962C8B-B14F-4D97-AF65-F5344CB8AC3E}">
        <p14:creationId xmlns:p14="http://schemas.microsoft.com/office/powerpoint/2010/main" val="1810532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and foremost, many thanks to my supervisor </a:t>
            </a:r>
            <a:r>
              <a:rPr lang="en-GB" sz="1200" kern="1200" dirty="0" err="1">
                <a:solidFill>
                  <a:schemeClr val="tx1"/>
                </a:solidFill>
                <a:effectLst/>
                <a:latin typeface="+mn-lt"/>
                <a:ea typeface="+mn-ea"/>
                <a:cs typeface="+mn-cs"/>
              </a:rPr>
              <a:t>Dr.</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Pieterjan</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Verhelst</a:t>
            </a:r>
            <a:r>
              <a:rPr lang="en-GB" sz="1200" kern="1200" dirty="0">
                <a:solidFill>
                  <a:schemeClr val="tx1"/>
                </a:solidFill>
                <a:effectLst/>
                <a:latin typeface="+mn-lt"/>
                <a:ea typeface="+mn-ea"/>
                <a:cs typeface="+mn-cs"/>
              </a:rPr>
              <a:t> for this opportunity. This thesis is only possible due to his superb guidance. Interesting discussions, fishing trips and other field work have proven to be valuable lessons. Thanks to </a:t>
            </a:r>
            <a:r>
              <a:rPr lang="en-GB" sz="1200" kern="1200" dirty="0" err="1">
                <a:solidFill>
                  <a:schemeClr val="tx1"/>
                </a:solidFill>
                <a:effectLst/>
                <a:latin typeface="+mn-lt"/>
                <a:ea typeface="+mn-ea"/>
                <a:cs typeface="+mn-cs"/>
              </a:rPr>
              <a:t>Dr.</a:t>
            </a:r>
            <a:r>
              <a:rPr lang="en-GB" sz="1200" kern="1200" dirty="0">
                <a:solidFill>
                  <a:schemeClr val="tx1"/>
                </a:solidFill>
                <a:effectLst/>
                <a:latin typeface="+mn-lt"/>
                <a:ea typeface="+mn-ea"/>
                <a:cs typeface="+mn-cs"/>
              </a:rPr>
              <a:t> Jeroen Van </a:t>
            </a:r>
            <a:r>
              <a:rPr lang="en-GB" sz="1200" kern="1200" dirty="0" err="1">
                <a:solidFill>
                  <a:schemeClr val="tx1"/>
                </a:solidFill>
                <a:effectLst/>
                <a:latin typeface="+mn-lt"/>
                <a:ea typeface="+mn-ea"/>
                <a:cs typeface="+mn-cs"/>
              </a:rPr>
              <a:t>Wichelen</a:t>
            </a:r>
            <a:r>
              <a:rPr lang="en-GB" sz="1200" kern="1200" dirty="0">
                <a:solidFill>
                  <a:schemeClr val="tx1"/>
                </a:solidFill>
                <a:effectLst/>
                <a:latin typeface="+mn-lt"/>
                <a:ea typeface="+mn-ea"/>
                <a:cs typeface="+mn-cs"/>
              </a:rPr>
              <a:t> for his assistance in determinations, interesting discussions on the topic and memorable nights at the </a:t>
            </a:r>
            <a:r>
              <a:rPr lang="en-GB" sz="1200" kern="1200" dirty="0" err="1">
                <a:solidFill>
                  <a:schemeClr val="tx1"/>
                </a:solidFill>
                <a:effectLst/>
                <a:latin typeface="+mn-lt"/>
                <a:ea typeface="+mn-ea"/>
                <a:cs typeface="+mn-cs"/>
              </a:rPr>
              <a:t>Maertenssas</a:t>
            </a:r>
            <a:r>
              <a:rPr lang="en-GB" sz="1200" kern="1200" dirty="0">
                <a:solidFill>
                  <a:schemeClr val="tx1"/>
                </a:solidFill>
                <a:effectLst/>
                <a:latin typeface="+mn-lt"/>
                <a:ea typeface="+mn-ea"/>
                <a:cs typeface="+mn-cs"/>
              </a:rPr>
              <a:t>. Thanks to prof. </a:t>
            </a:r>
            <a:r>
              <a:rPr lang="en-GB" sz="1200" kern="1200" dirty="0" err="1">
                <a:solidFill>
                  <a:schemeClr val="tx1"/>
                </a:solidFill>
                <a:effectLst/>
                <a:latin typeface="+mn-lt"/>
                <a:ea typeface="+mn-ea"/>
                <a:cs typeface="+mn-cs"/>
              </a:rPr>
              <a:t>Dr.</a:t>
            </a:r>
            <a:r>
              <a:rPr lang="en-GB" sz="1200" kern="1200" dirty="0">
                <a:solidFill>
                  <a:schemeClr val="tx1"/>
                </a:solidFill>
                <a:effectLst/>
                <a:latin typeface="+mn-lt"/>
                <a:ea typeface="+mn-ea"/>
                <a:cs typeface="+mn-cs"/>
              </a:rPr>
              <a:t> Marleen De Troch for her insightful guidance on the fatty acid analysis. Thanks to Bruno </a:t>
            </a:r>
            <a:r>
              <a:rPr lang="en-GB" sz="1200" kern="1200" dirty="0" err="1">
                <a:solidFill>
                  <a:schemeClr val="tx1"/>
                </a:solidFill>
                <a:effectLst/>
                <a:latin typeface="+mn-lt"/>
                <a:ea typeface="+mn-ea"/>
                <a:cs typeface="+mn-cs"/>
              </a:rPr>
              <a:t>Vlaeminck</a:t>
            </a:r>
            <a:r>
              <a:rPr lang="en-GB" sz="1200" kern="1200" dirty="0">
                <a:solidFill>
                  <a:schemeClr val="tx1"/>
                </a:solidFill>
                <a:effectLst/>
                <a:latin typeface="+mn-lt"/>
                <a:ea typeface="+mn-ea"/>
                <a:cs typeface="+mn-cs"/>
              </a:rPr>
              <a:t> for the assistance in fatty acid laboratory analysis. A sincere well deserved thank you to </a:t>
            </a:r>
            <a:r>
              <a:rPr lang="en-GB" sz="1200" kern="1200" dirty="0" err="1">
                <a:solidFill>
                  <a:schemeClr val="tx1"/>
                </a:solidFill>
                <a:effectLst/>
                <a:latin typeface="+mn-lt"/>
                <a:ea typeface="+mn-ea"/>
                <a:cs typeface="+mn-cs"/>
              </a:rPr>
              <a:t>Janne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Simoens</a:t>
            </a:r>
            <a:r>
              <a:rPr lang="en-GB" sz="1200" kern="1200" dirty="0">
                <a:solidFill>
                  <a:schemeClr val="tx1"/>
                </a:solidFill>
                <a:effectLst/>
                <a:latin typeface="+mn-lt"/>
                <a:ea typeface="+mn-ea"/>
                <a:cs typeface="+mn-cs"/>
              </a:rPr>
              <a:t> for her great help with the practical lab work. A very loving thank you to Eline </a:t>
            </a:r>
            <a:r>
              <a:rPr lang="en-GB" sz="1200" kern="1200" dirty="0" err="1">
                <a:solidFill>
                  <a:schemeClr val="tx1"/>
                </a:solidFill>
                <a:effectLst/>
                <a:latin typeface="+mn-lt"/>
                <a:ea typeface="+mn-ea"/>
                <a:cs typeface="+mn-cs"/>
              </a:rPr>
              <a:t>Lorer</a:t>
            </a:r>
            <a:r>
              <a:rPr lang="en-GB" sz="1200" kern="1200" dirty="0">
                <a:solidFill>
                  <a:schemeClr val="tx1"/>
                </a:solidFill>
                <a:effectLst/>
                <a:latin typeface="+mn-lt"/>
                <a:ea typeface="+mn-ea"/>
                <a:cs typeface="+mn-cs"/>
              </a:rPr>
              <a:t> and Gillis </a:t>
            </a:r>
            <a:r>
              <a:rPr lang="en-GB" sz="1200" kern="1200" dirty="0" err="1">
                <a:solidFill>
                  <a:schemeClr val="tx1"/>
                </a:solidFill>
                <a:effectLst/>
                <a:latin typeface="+mn-lt"/>
                <a:ea typeface="+mn-ea"/>
                <a:cs typeface="+mn-cs"/>
              </a:rPr>
              <a:t>Sanctobin</a:t>
            </a:r>
            <a:r>
              <a:rPr lang="en-GB" sz="1200" kern="1200" dirty="0">
                <a:solidFill>
                  <a:schemeClr val="tx1"/>
                </a:solidFill>
                <a:effectLst/>
                <a:latin typeface="+mn-lt"/>
                <a:ea typeface="+mn-ea"/>
                <a:cs typeface="+mn-cs"/>
              </a:rPr>
              <a:t> for the mental support and writing marathon sessions. Thanks to Jens </a:t>
            </a:r>
            <a:r>
              <a:rPr lang="en-GB" sz="1200" kern="1200" dirty="0" err="1">
                <a:solidFill>
                  <a:schemeClr val="tx1"/>
                </a:solidFill>
                <a:effectLst/>
                <a:latin typeface="+mn-lt"/>
                <a:ea typeface="+mn-ea"/>
                <a:cs typeface="+mn-cs"/>
              </a:rPr>
              <a:t>Boyen</a:t>
            </a:r>
            <a:r>
              <a:rPr lang="en-GB" sz="1200" kern="1200" dirty="0">
                <a:solidFill>
                  <a:schemeClr val="tx1"/>
                </a:solidFill>
                <a:effectLst/>
                <a:latin typeface="+mn-lt"/>
                <a:ea typeface="+mn-ea"/>
                <a:cs typeface="+mn-cs"/>
              </a:rPr>
              <a:t> with the help on fatty acid statistical analyses in R. Thanks to Jens De Meyer for help with the glass eel head morphology analysis. </a:t>
            </a: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29</a:t>
            </a:fld>
            <a:endParaRPr lang="nl-BE"/>
          </a:p>
        </p:txBody>
      </p:sp>
    </p:spTree>
    <p:extLst>
      <p:ext uri="{BB962C8B-B14F-4D97-AF65-F5344CB8AC3E}">
        <p14:creationId xmlns:p14="http://schemas.microsoft.com/office/powerpoint/2010/main" val="802069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b="1" i="1" kern="1200" dirty="0">
                <a:solidFill>
                  <a:schemeClr val="tx1"/>
                </a:solidFill>
                <a:effectLst/>
                <a:latin typeface="+mn-lt"/>
                <a:ea typeface="+mn-ea"/>
                <a:cs typeface="+mn-cs"/>
              </a:rPr>
              <a:t>Stomach and gut content according to location in the Veurne-</a:t>
            </a:r>
            <a:r>
              <a:rPr lang="en-GB" sz="1200" b="1" i="1" kern="1200" dirty="0" err="1">
                <a:solidFill>
                  <a:schemeClr val="tx1"/>
                </a:solidFill>
                <a:effectLst/>
                <a:latin typeface="+mn-lt"/>
                <a:ea typeface="+mn-ea"/>
                <a:cs typeface="+mn-cs"/>
              </a:rPr>
              <a:t>Ambacht</a:t>
            </a:r>
            <a:r>
              <a:rPr lang="en-GB" sz="1200" b="1" i="1" kern="1200" dirty="0">
                <a:solidFill>
                  <a:schemeClr val="tx1"/>
                </a:solidFill>
                <a:effectLst/>
                <a:latin typeface="+mn-lt"/>
                <a:ea typeface="+mn-ea"/>
                <a:cs typeface="+mn-cs"/>
              </a:rPr>
              <a:t> canal</a:t>
            </a:r>
            <a:br>
              <a:rPr lang="en-GB" dirty="0">
                <a:effectLst/>
              </a:rPr>
            </a:br>
            <a:r>
              <a:rPr lang="en-GB" sz="1200" kern="1200" dirty="0">
                <a:solidFill>
                  <a:schemeClr val="tx1"/>
                </a:solidFill>
                <a:effectLst/>
                <a:latin typeface="+mn-lt"/>
                <a:ea typeface="+mn-ea"/>
                <a:cs typeface="+mn-cs"/>
              </a:rPr>
              <a:t>Amphipod crustaceans were not found in the guts and stomachs of glass eel in the artificial substrates near the pumping station, but were found in the guts and stomachs of glass eel from the artificial substrates at the </a:t>
            </a:r>
            <a:r>
              <a:rPr lang="en-GB" sz="1200" kern="1200" dirty="0" err="1">
                <a:solidFill>
                  <a:schemeClr val="tx1"/>
                </a:solidFill>
                <a:effectLst/>
                <a:latin typeface="+mn-lt"/>
                <a:ea typeface="+mn-ea"/>
                <a:cs typeface="+mn-cs"/>
              </a:rPr>
              <a:t>Ganzepoot</a:t>
            </a:r>
            <a:r>
              <a:rPr lang="en-GB" sz="1200" kern="1200" dirty="0">
                <a:solidFill>
                  <a:schemeClr val="tx1"/>
                </a:solidFill>
                <a:effectLst/>
                <a:latin typeface="+mn-lt"/>
                <a:ea typeface="+mn-ea"/>
                <a:cs typeface="+mn-cs"/>
              </a:rPr>
              <a:t> sluice complex and in the middle of the Veurne-</a:t>
            </a:r>
            <a:r>
              <a:rPr lang="en-GB" sz="1200" kern="1200" dirty="0" err="1">
                <a:solidFill>
                  <a:schemeClr val="tx1"/>
                </a:solidFill>
                <a:effectLst/>
                <a:latin typeface="+mn-lt"/>
                <a:ea typeface="+mn-ea"/>
                <a:cs typeface="+mn-cs"/>
              </a:rPr>
              <a:t>Ambacht</a:t>
            </a:r>
            <a:r>
              <a:rPr lang="en-GB" sz="1200" kern="1200" dirty="0">
                <a:solidFill>
                  <a:schemeClr val="tx1"/>
                </a:solidFill>
                <a:effectLst/>
                <a:latin typeface="+mn-lt"/>
                <a:ea typeface="+mn-ea"/>
                <a:cs typeface="+mn-cs"/>
              </a:rPr>
              <a:t> canal (4.9% in both) (Figure 12). Polychaetes were more present downstream of the canal (13% near the </a:t>
            </a:r>
            <a:r>
              <a:rPr lang="en-GB" sz="1200" kern="1200" dirty="0" err="1">
                <a:solidFill>
                  <a:schemeClr val="tx1"/>
                </a:solidFill>
                <a:effectLst/>
                <a:latin typeface="+mn-lt"/>
                <a:ea typeface="+mn-ea"/>
                <a:cs typeface="+mn-cs"/>
              </a:rPr>
              <a:t>Ganzepoot</a:t>
            </a:r>
            <a:r>
              <a:rPr lang="en-GB" sz="1200" kern="1200" dirty="0">
                <a:solidFill>
                  <a:schemeClr val="tx1"/>
                </a:solidFill>
                <a:effectLst/>
                <a:latin typeface="+mn-lt"/>
                <a:ea typeface="+mn-ea"/>
                <a:cs typeface="+mn-cs"/>
              </a:rPr>
              <a:t> sluices, 6% in the middle of the canal and 1.9% at the pumping station). Cladocera were more abundant in stomachs and guts of glass eel from the pumping station artificial substrates. Harpacticoid copepods were most abundant in the guts and stomachs of glass eel from the middle of the canal (52%). Cyclopoid copepods were most abundant in stomachs and guts of glass eel from the pumping station artificial substrates (69%), whereas they were part of 46% of the stomach and gut contents of glass eel sampled at the </a:t>
            </a:r>
            <a:r>
              <a:rPr lang="en-GB" sz="1200" kern="1200" dirty="0" err="1">
                <a:solidFill>
                  <a:schemeClr val="tx1"/>
                </a:solidFill>
                <a:effectLst/>
                <a:latin typeface="+mn-lt"/>
                <a:ea typeface="+mn-ea"/>
                <a:cs typeface="+mn-cs"/>
              </a:rPr>
              <a:t>Ganzepoot</a:t>
            </a:r>
            <a:r>
              <a:rPr lang="en-GB" sz="1200" kern="1200" dirty="0">
                <a:solidFill>
                  <a:schemeClr val="tx1"/>
                </a:solidFill>
                <a:effectLst/>
                <a:latin typeface="+mn-lt"/>
                <a:ea typeface="+mn-ea"/>
                <a:cs typeface="+mn-cs"/>
              </a:rPr>
              <a:t> sluices, and 25% of the stomach and gut contents in the middle of the canal.</a:t>
            </a:r>
            <a:r>
              <a:rPr lang="en-GB" dirty="0">
                <a:effectLst/>
              </a:rPr>
              <a:t> </a:t>
            </a:r>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31</a:t>
            </a:fld>
            <a:endParaRPr lang="nl-BE"/>
          </a:p>
        </p:txBody>
      </p:sp>
    </p:spTree>
    <p:extLst>
      <p:ext uri="{BB962C8B-B14F-4D97-AF65-F5344CB8AC3E}">
        <p14:creationId xmlns:p14="http://schemas.microsoft.com/office/powerpoint/2010/main" val="1638506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b="1" kern="1200" dirty="0">
                <a:solidFill>
                  <a:schemeClr val="tx1"/>
                </a:solidFill>
                <a:effectLst/>
                <a:latin typeface="+mn-lt"/>
                <a:ea typeface="+mn-ea"/>
                <a:cs typeface="+mn-cs"/>
              </a:rPr>
              <a:t>Stomach and gut content in the lift nets</a:t>
            </a:r>
          </a:p>
          <a:p>
            <a:r>
              <a:rPr lang="en-GB" sz="1200" kern="1200" dirty="0">
                <a:solidFill>
                  <a:schemeClr val="tx1"/>
                </a:solidFill>
                <a:effectLst/>
                <a:latin typeface="+mn-lt"/>
                <a:ea typeface="+mn-ea"/>
                <a:cs typeface="+mn-cs"/>
              </a:rPr>
              <a:t>In week 10, 11, 13, 14 and 15 glass eel caught using lift nets have mostly empty guts and stomachs, apart from inorganic material (Figure 14). In week 12 and 16 polychaetes are found, harpacticoid and cyclopoid copepods were found in week 16 only.</a:t>
            </a:r>
            <a:r>
              <a:rPr lang="en-GB" dirty="0">
                <a:effectLst/>
              </a:rPr>
              <a:t> </a:t>
            </a:r>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32</a:t>
            </a:fld>
            <a:endParaRPr lang="nl-BE"/>
          </a:p>
        </p:txBody>
      </p:sp>
    </p:spTree>
    <p:extLst>
      <p:ext uri="{BB962C8B-B14F-4D97-AF65-F5344CB8AC3E}">
        <p14:creationId xmlns:p14="http://schemas.microsoft.com/office/powerpoint/2010/main" val="349592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kern="1200" dirty="0">
                <a:solidFill>
                  <a:schemeClr val="tx1"/>
                </a:solidFill>
                <a:effectLst/>
                <a:latin typeface="+mn-lt"/>
                <a:ea typeface="+mn-ea"/>
                <a:cs typeface="+mn-cs"/>
              </a:rPr>
              <a:t>Figure 9 Condition factor over time, per method</a:t>
            </a: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33</a:t>
            </a:fld>
            <a:endParaRPr lang="nl-BE"/>
          </a:p>
        </p:txBody>
      </p:sp>
    </p:spTree>
    <p:extLst>
      <p:ext uri="{BB962C8B-B14F-4D97-AF65-F5344CB8AC3E}">
        <p14:creationId xmlns:p14="http://schemas.microsoft.com/office/powerpoint/2010/main" val="3182715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Polynomial regressions on the relation between FI and time. Red dots indicate an empty glass eel stomach, black dots indicate stomach was not empty</a:t>
            </a:r>
          </a:p>
          <a:p>
            <a:endParaRPr lang="nl-BE" sz="1200" kern="1200"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34</a:t>
            </a:fld>
            <a:endParaRPr lang="nl-BE"/>
          </a:p>
        </p:txBody>
      </p:sp>
    </p:spTree>
    <p:extLst>
      <p:ext uri="{BB962C8B-B14F-4D97-AF65-F5344CB8AC3E}">
        <p14:creationId xmlns:p14="http://schemas.microsoft.com/office/powerpoint/2010/main" val="773448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Univariate regression analysis of glass eel sampled at the artificial substrates. (A) Linear regression analysis on total absolute (mg FA / g dry weight) fatty acid values over time.( B) Polynomial regression on biomarker ratio DHA/EPA over time, based on relative fatty acid frequencies. (C) Linear regression  analysis on biomarker ratio PUFA/(SFA + MUFA over time, based on relative fatty acid frequencies). (D) Regression analysis on biomarker ratio EPA/AA over time, based on relative fatty acid frequencies. (E) Linear regression analysis of biomarker ratio n-3/n-6 over time, based on relative fatty acid frequencies.</a:t>
            </a: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35</a:t>
            </a:fld>
            <a:endParaRPr lang="nl-BE"/>
          </a:p>
        </p:txBody>
      </p:sp>
    </p:spTree>
    <p:extLst>
      <p:ext uri="{BB962C8B-B14F-4D97-AF65-F5344CB8AC3E}">
        <p14:creationId xmlns:p14="http://schemas.microsoft.com/office/powerpoint/2010/main" val="3029824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Regression analysis on the omega-3 relative fatty acid concentrations over time in glass eel sampled with artificial substrates in the Veurne-</a:t>
            </a:r>
            <a:r>
              <a:rPr lang="en-GB" sz="1200" kern="1200" dirty="0" err="1">
                <a:solidFill>
                  <a:schemeClr val="tx1"/>
                </a:solidFill>
                <a:effectLst/>
                <a:latin typeface="+mn-lt"/>
                <a:ea typeface="+mn-ea"/>
                <a:cs typeface="+mn-cs"/>
              </a:rPr>
              <a:t>Ambacht</a:t>
            </a:r>
            <a:r>
              <a:rPr lang="en-GB" sz="1200" kern="1200" dirty="0">
                <a:solidFill>
                  <a:schemeClr val="tx1"/>
                </a:solidFill>
                <a:effectLst/>
                <a:latin typeface="+mn-lt"/>
                <a:ea typeface="+mn-ea"/>
                <a:cs typeface="+mn-cs"/>
              </a:rPr>
              <a:t> canal</a:t>
            </a:r>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36</a:t>
            </a:fld>
            <a:endParaRPr lang="nl-BE"/>
          </a:p>
        </p:txBody>
      </p:sp>
    </p:spTree>
    <p:extLst>
      <p:ext uri="{BB962C8B-B14F-4D97-AF65-F5344CB8AC3E}">
        <p14:creationId xmlns:p14="http://schemas.microsoft.com/office/powerpoint/2010/main" val="2785666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Regression on relative omega 6 fatty acid concentrations of glass eel sampled in artificial substrates in the Veurne-</a:t>
            </a:r>
            <a:r>
              <a:rPr lang="en-GB" sz="1200" kern="1200" dirty="0" err="1">
                <a:solidFill>
                  <a:schemeClr val="tx1"/>
                </a:solidFill>
                <a:effectLst/>
                <a:latin typeface="+mn-lt"/>
                <a:ea typeface="+mn-ea"/>
                <a:cs typeface="+mn-cs"/>
              </a:rPr>
              <a:t>Ambacht</a:t>
            </a:r>
            <a:r>
              <a:rPr lang="en-GB" sz="1200" kern="1200" dirty="0">
                <a:solidFill>
                  <a:schemeClr val="tx1"/>
                </a:solidFill>
                <a:effectLst/>
                <a:latin typeface="+mn-lt"/>
                <a:ea typeface="+mn-ea"/>
                <a:cs typeface="+mn-cs"/>
              </a:rPr>
              <a:t> canal</a:t>
            </a:r>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37</a:t>
            </a:fld>
            <a:endParaRPr lang="nl-BE"/>
          </a:p>
        </p:txBody>
      </p:sp>
    </p:spTree>
    <p:extLst>
      <p:ext uri="{BB962C8B-B14F-4D97-AF65-F5344CB8AC3E}">
        <p14:creationId xmlns:p14="http://schemas.microsoft.com/office/powerpoint/2010/main" val="2085125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Fish Lipid Quality over time in the artificial substrates (left) and eel ladder (right)</a:t>
            </a:r>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38</a:t>
            </a:fld>
            <a:endParaRPr lang="nl-BE"/>
          </a:p>
        </p:txBody>
      </p:sp>
    </p:spTree>
    <p:extLst>
      <p:ext uri="{BB962C8B-B14F-4D97-AF65-F5344CB8AC3E}">
        <p14:creationId xmlns:p14="http://schemas.microsoft.com/office/powerpoint/2010/main" val="327553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European eel uses both marine and freshwater environments to complete its life history, and is therefore catadromous fish (Figure 1).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Eels are rightfully renowned for their endurance. Adult European eels</a:t>
            </a:r>
            <a:r>
              <a:rPr lang="en-GB" sz="1200" i="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spawn presumably in the Sargasso sea (central North Atlantic Ocean), yet never before have spawning adult eels nor eggs been observed in the wild (Schmidt, 1923).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From the eggs hatch willow leaf-shaped, translucent Atlantic larvae (leptocephalus larvae) which drift thousands of kilometres across open ocean, a journey estimated to last between 7 months and 2 years (</a:t>
            </a:r>
            <a:r>
              <a:rPr lang="en-GB" sz="1200" kern="1200" dirty="0" err="1">
                <a:solidFill>
                  <a:schemeClr val="tx1"/>
                </a:solidFill>
                <a:effectLst/>
                <a:latin typeface="+mn-lt"/>
                <a:ea typeface="+mn-ea"/>
                <a:cs typeface="+mn-cs"/>
              </a:rPr>
              <a:t>Bonhommeau</a:t>
            </a:r>
            <a:r>
              <a:rPr lang="en-GB" sz="1200" kern="1200" dirty="0">
                <a:solidFill>
                  <a:schemeClr val="tx1"/>
                </a:solidFill>
                <a:effectLst/>
                <a:latin typeface="+mn-lt"/>
                <a:ea typeface="+mn-ea"/>
                <a:cs typeface="+mn-cs"/>
              </a:rPr>
              <a:t> et al., 2010), to the continental shelf where they metamorphose into unpigmented glass eels. Hereby these juveniles are distributed across the entire continental shelf of the Atlantic coast of Europe and North Africa. These  glass eels colonise coastal, estuarine and freshwater habitats  (Harrison et al., 2014; van </a:t>
            </a:r>
            <a:r>
              <a:rPr lang="en-GB" sz="1200" kern="1200" dirty="0" err="1">
                <a:solidFill>
                  <a:schemeClr val="tx1"/>
                </a:solidFill>
                <a:effectLst/>
                <a:latin typeface="+mn-lt"/>
                <a:ea typeface="+mn-ea"/>
                <a:cs typeface="+mn-cs"/>
              </a:rPr>
              <a:t>Ginneken</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Maes</a:t>
            </a:r>
            <a:r>
              <a:rPr lang="en-GB" sz="1200" kern="1200" dirty="0">
                <a:solidFill>
                  <a:schemeClr val="tx1"/>
                </a:solidFill>
                <a:effectLst/>
                <a:latin typeface="+mn-lt"/>
                <a:ea typeface="+mn-ea"/>
                <a:cs typeface="+mn-cs"/>
              </a:rPr>
              <a:t>, 2005). In these coastal, estuarine and freshwater habitats, the eels grow as yellow eels, which can take up to 3 to over 20 years, dependent on gender (on average 5.9 years for males and 8.7 years for females) and local environmental variables (</a:t>
            </a:r>
            <a:r>
              <a:rPr lang="en-GB" sz="1200" kern="1200" dirty="0" err="1">
                <a:solidFill>
                  <a:schemeClr val="tx1"/>
                </a:solidFill>
                <a:effectLst/>
                <a:latin typeface="+mn-lt"/>
                <a:ea typeface="+mn-ea"/>
                <a:cs typeface="+mn-cs"/>
              </a:rPr>
              <a:t>Vollestad</a:t>
            </a:r>
            <a:r>
              <a:rPr lang="en-GB" sz="1200" kern="1200" dirty="0">
                <a:solidFill>
                  <a:schemeClr val="tx1"/>
                </a:solidFill>
                <a:effectLst/>
                <a:latin typeface="+mn-lt"/>
                <a:ea typeface="+mn-ea"/>
                <a:cs typeface="+mn-cs"/>
              </a:rPr>
              <a:t> et al., 1986).  Female mean size at maturity varies between 45 and 86 cm, whereas males have a mean length of 32-46cm (</a:t>
            </a:r>
            <a:r>
              <a:rPr lang="en-GB" sz="1200" kern="1200" dirty="0" err="1">
                <a:solidFill>
                  <a:schemeClr val="tx1"/>
                </a:solidFill>
                <a:effectLst/>
                <a:latin typeface="+mn-lt"/>
                <a:ea typeface="+mn-ea"/>
                <a:cs typeface="+mn-cs"/>
              </a:rPr>
              <a:t>Vollestad</a:t>
            </a:r>
            <a:r>
              <a:rPr lang="en-GB" sz="1200" kern="1200" dirty="0">
                <a:solidFill>
                  <a:schemeClr val="tx1"/>
                </a:solidFill>
                <a:effectLst/>
                <a:latin typeface="+mn-lt"/>
                <a:ea typeface="+mn-ea"/>
                <a:cs typeface="+mn-cs"/>
              </a:rPr>
              <a:t> et al., 1992). Hence a  sexual dimorphism regarding size typifies the European eel.  The eel is a fatty fish, presenting extremely high lipid contents (</a:t>
            </a:r>
            <a:r>
              <a:rPr lang="en-GB" sz="1200" kern="1200" dirty="0" err="1">
                <a:solidFill>
                  <a:schemeClr val="tx1"/>
                </a:solidFill>
                <a:effectLst/>
                <a:latin typeface="+mn-lt"/>
                <a:ea typeface="+mn-ea"/>
                <a:cs typeface="+mn-cs"/>
              </a:rPr>
              <a:t>Tesch</a:t>
            </a:r>
            <a:r>
              <a:rPr lang="en-GB" sz="1200" kern="1200" dirty="0">
                <a:solidFill>
                  <a:schemeClr val="tx1"/>
                </a:solidFill>
                <a:effectLst/>
                <a:latin typeface="+mn-lt"/>
                <a:ea typeface="+mn-ea"/>
                <a:cs typeface="+mn-cs"/>
              </a:rPr>
              <a:t> et al., 2003). These  high lipid contents act as energy stores, essential for fulfilling their journey back to the spawning area. At the end of their growing phase, eels go through some morphological and physiological changes and become silver eels. Most silver eels of West-European populations  leave their freshwater habitats in fall or early winter and head in the direction of the marine environment. In the open ocean they swim towards the Sargasso Sea, a journey of 5000 to 8000 km. During this voyage, gonadal development is continued and the eels fully mature. This migration could take between 6 months and 1,5 years (</a:t>
            </a:r>
            <a:r>
              <a:rPr lang="en-GB" sz="1200" kern="1200" dirty="0" err="1">
                <a:solidFill>
                  <a:schemeClr val="tx1"/>
                </a:solidFill>
                <a:effectLst/>
                <a:latin typeface="+mn-lt"/>
                <a:ea typeface="+mn-ea"/>
                <a:cs typeface="+mn-cs"/>
              </a:rPr>
              <a:t>Righton</a:t>
            </a:r>
            <a:r>
              <a:rPr lang="en-GB" sz="1200" kern="1200" dirty="0">
                <a:solidFill>
                  <a:schemeClr val="tx1"/>
                </a:solidFill>
                <a:effectLst/>
                <a:latin typeface="+mn-lt"/>
                <a:ea typeface="+mn-ea"/>
                <a:cs typeface="+mn-cs"/>
              </a:rPr>
              <a:t> et al., 2016), with a spawning peak presumably somewhere between March and June, ensuring the next generation of European eels which are the onset of a new cycle (van </a:t>
            </a:r>
            <a:r>
              <a:rPr lang="en-GB" sz="1200" kern="1200" dirty="0" err="1">
                <a:solidFill>
                  <a:schemeClr val="tx1"/>
                </a:solidFill>
                <a:effectLst/>
                <a:latin typeface="+mn-lt"/>
                <a:ea typeface="+mn-ea"/>
                <a:cs typeface="+mn-cs"/>
              </a:rPr>
              <a:t>Ginneken</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Maes</a:t>
            </a:r>
            <a:r>
              <a:rPr lang="en-GB" sz="1200" kern="1200" dirty="0">
                <a:solidFill>
                  <a:schemeClr val="tx1"/>
                </a:solidFill>
                <a:effectLst/>
                <a:latin typeface="+mn-lt"/>
                <a:ea typeface="+mn-ea"/>
                <a:cs typeface="+mn-cs"/>
              </a:rPr>
              <a:t>, 2005).  </a:t>
            </a:r>
          </a:p>
          <a:p>
            <a:endParaRPr lang="nl-NL"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smtClean="0"/>
              <a:t>3</a:t>
            </a:fld>
            <a:endParaRPr lang="nl-NL" dirty="0"/>
          </a:p>
        </p:txBody>
      </p:sp>
    </p:spTree>
    <p:extLst>
      <p:ext uri="{BB962C8B-B14F-4D97-AF65-F5344CB8AC3E}">
        <p14:creationId xmlns:p14="http://schemas.microsoft.com/office/powerpoint/2010/main" val="4236426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Univariate regression analysis of glass eel sampled in the eel ladders. (A) Linear regression analysis on total absolute (mg FA / g dry weight) fatty acid values over time.( B) Polynomial regression on biomarker ratio DHA/EPA over time, based on relative fatty acid frequencies. (C) Linear regression  analysis on biomarker ratio PUFA/(SFA + MUFA over time, based on relative fatty acid frequencies). (D) Regression analysis on biomarker ratio EPA/AA over time, based on relative fatty acid frequencies. (E) Linear regression analysis of biomarker ratio n-3/n-6 over time, based on relative fatty acid frequencies</a:t>
            </a:r>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39</a:t>
            </a:fld>
            <a:endParaRPr lang="nl-BE"/>
          </a:p>
        </p:txBody>
      </p:sp>
    </p:spTree>
    <p:extLst>
      <p:ext uri="{BB962C8B-B14F-4D97-AF65-F5344CB8AC3E}">
        <p14:creationId xmlns:p14="http://schemas.microsoft.com/office/powerpoint/2010/main" val="3847509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their ancient pristine habitat, glass eel use the far inland-reaching tides, salinity and other chemical gradients, flood plains and flat banks structured with vegetation for their inland migration. As of today, they encounter very different conditions in these  canals: heavily fluctuating salinity concentrations, vertical canal walls, temperature fluctuations, a marginal tidal influence etc. So far, it is unknown how glass eels behave in these artificial systems in terms of migration capacity and feeding behaviour and how this is reflected in their condition. </a:t>
            </a: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4</a:t>
            </a:fld>
            <a:endParaRPr lang="nl-BE"/>
          </a:p>
        </p:txBody>
      </p:sp>
    </p:spTree>
    <p:extLst>
      <p:ext uri="{BB962C8B-B14F-4D97-AF65-F5344CB8AC3E}">
        <p14:creationId xmlns:p14="http://schemas.microsoft.com/office/powerpoint/2010/main" val="236543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The far </a:t>
            </a:r>
            <a:r>
              <a:rPr lang="nl-BE" dirty="0" err="1"/>
              <a:t>inland</a:t>
            </a:r>
            <a:r>
              <a:rPr lang="nl-BE" dirty="0"/>
              <a:t> </a:t>
            </a:r>
            <a:r>
              <a:rPr lang="nl-BE" dirty="0" err="1"/>
              <a:t>reaching</a:t>
            </a:r>
            <a:r>
              <a:rPr lang="nl-BE" dirty="0"/>
              <a:t> </a:t>
            </a:r>
            <a:r>
              <a:rPr lang="nl-BE" dirty="0" err="1"/>
              <a:t>tidal</a:t>
            </a:r>
            <a:r>
              <a:rPr lang="nl-BE" dirty="0"/>
              <a:t> </a:t>
            </a:r>
            <a:r>
              <a:rPr lang="nl-BE" dirty="0" err="1"/>
              <a:t>cycle</a:t>
            </a:r>
            <a:r>
              <a:rPr lang="nl-BE" dirty="0"/>
              <a:t> </a:t>
            </a:r>
            <a:r>
              <a:rPr lang="nl-BE" dirty="0" err="1"/>
              <a:t>mentioned</a:t>
            </a:r>
            <a:r>
              <a:rPr lang="nl-BE" dirty="0"/>
              <a:t> in </a:t>
            </a:r>
            <a:r>
              <a:rPr lang="nl-BE" dirty="0" err="1"/>
              <a:t>the</a:t>
            </a:r>
            <a:r>
              <a:rPr lang="nl-BE" dirty="0"/>
              <a:t> </a:t>
            </a:r>
            <a:r>
              <a:rPr lang="nl-BE" dirty="0" err="1"/>
              <a:t>previous</a:t>
            </a:r>
            <a:r>
              <a:rPr lang="nl-BE" dirty="0"/>
              <a:t> slide is </a:t>
            </a:r>
            <a:r>
              <a:rPr lang="nl-BE" dirty="0" err="1"/>
              <a:t>what</a:t>
            </a:r>
            <a:r>
              <a:rPr lang="nl-BE" dirty="0"/>
              <a:t> these </a:t>
            </a:r>
            <a:r>
              <a:rPr lang="nl-BE" dirty="0" err="1"/>
              <a:t>glass</a:t>
            </a:r>
            <a:r>
              <a:rPr lang="nl-BE" dirty="0"/>
              <a:t> </a:t>
            </a:r>
            <a:r>
              <a:rPr lang="nl-BE" dirty="0" err="1"/>
              <a:t>eel</a:t>
            </a:r>
            <a:r>
              <a:rPr lang="nl-BE" dirty="0"/>
              <a:t> </a:t>
            </a:r>
            <a:r>
              <a:rPr lang="nl-BE" dirty="0" err="1"/>
              <a:t>use</a:t>
            </a:r>
            <a:r>
              <a:rPr lang="nl-BE" dirty="0"/>
              <a:t> </a:t>
            </a:r>
            <a:r>
              <a:rPr lang="nl-BE" dirty="0" err="1"/>
              <a:t>to</a:t>
            </a:r>
            <a:r>
              <a:rPr lang="nl-BE" dirty="0"/>
              <a:t> </a:t>
            </a:r>
            <a:r>
              <a:rPr lang="nl-BE" dirty="0" err="1"/>
              <a:t>migrate</a:t>
            </a:r>
            <a:r>
              <a:rPr lang="nl-BE" dirty="0"/>
              <a:t> upstream. </a:t>
            </a:r>
            <a:r>
              <a:rPr lang="nl-BE" dirty="0" err="1"/>
              <a:t>During</a:t>
            </a:r>
            <a:r>
              <a:rPr lang="nl-BE" dirty="0"/>
              <a:t> </a:t>
            </a:r>
            <a:r>
              <a:rPr lang="nl-BE" dirty="0" err="1"/>
              <a:t>flood</a:t>
            </a:r>
            <a:r>
              <a:rPr lang="nl-BE" dirty="0"/>
              <a:t> </a:t>
            </a:r>
            <a:r>
              <a:rPr lang="nl-BE" dirty="0" err="1"/>
              <a:t>they</a:t>
            </a:r>
            <a:r>
              <a:rPr lang="nl-BE" dirty="0"/>
              <a:t> </a:t>
            </a:r>
            <a:r>
              <a:rPr lang="nl-BE" dirty="0" err="1"/>
              <a:t>swim</a:t>
            </a:r>
            <a:r>
              <a:rPr lang="nl-BE" dirty="0"/>
              <a:t> </a:t>
            </a:r>
            <a:r>
              <a:rPr lang="nl-BE" dirty="0" err="1"/>
              <a:t>effortlessly</a:t>
            </a:r>
            <a:r>
              <a:rPr lang="nl-BE" dirty="0"/>
              <a:t> </a:t>
            </a:r>
            <a:r>
              <a:rPr lang="nl-BE" dirty="0" err="1"/>
              <a:t>with</a:t>
            </a:r>
            <a:r>
              <a:rPr lang="nl-BE" dirty="0"/>
              <a:t> </a:t>
            </a:r>
            <a:r>
              <a:rPr lang="nl-BE" dirty="0" err="1"/>
              <a:t>the</a:t>
            </a:r>
            <a:r>
              <a:rPr lang="nl-BE" dirty="0"/>
              <a:t> </a:t>
            </a:r>
            <a:r>
              <a:rPr lang="nl-BE" dirty="0" err="1"/>
              <a:t>tides</a:t>
            </a:r>
            <a:r>
              <a:rPr lang="nl-BE" dirty="0"/>
              <a:t> </a:t>
            </a:r>
            <a:r>
              <a:rPr lang="nl-BE" dirty="0" err="1"/>
              <a:t>further</a:t>
            </a:r>
            <a:r>
              <a:rPr lang="nl-BE" dirty="0"/>
              <a:t> upstream, </a:t>
            </a:r>
            <a:r>
              <a:rPr lang="nl-BE" dirty="0" err="1"/>
              <a:t>and</a:t>
            </a:r>
            <a:r>
              <a:rPr lang="nl-BE" dirty="0"/>
              <a:t> </a:t>
            </a:r>
            <a:r>
              <a:rPr lang="nl-BE" dirty="0" err="1"/>
              <a:t>with</a:t>
            </a:r>
            <a:r>
              <a:rPr lang="nl-BE" dirty="0"/>
              <a:t> </a:t>
            </a:r>
            <a:r>
              <a:rPr lang="nl-BE" dirty="0" err="1"/>
              <a:t>the</a:t>
            </a:r>
            <a:r>
              <a:rPr lang="nl-BE" dirty="0"/>
              <a:t> </a:t>
            </a:r>
            <a:r>
              <a:rPr lang="nl-BE" dirty="0" err="1"/>
              <a:t>ebb</a:t>
            </a:r>
            <a:r>
              <a:rPr lang="nl-BE" dirty="0"/>
              <a:t> </a:t>
            </a:r>
            <a:r>
              <a:rPr lang="nl-BE" dirty="0" err="1"/>
              <a:t>tide</a:t>
            </a:r>
            <a:r>
              <a:rPr lang="nl-BE" dirty="0"/>
              <a:t> </a:t>
            </a:r>
            <a:r>
              <a:rPr lang="nl-BE" dirty="0" err="1"/>
              <a:t>they</a:t>
            </a:r>
            <a:r>
              <a:rPr lang="nl-BE" dirty="0"/>
              <a:t> </a:t>
            </a:r>
            <a:r>
              <a:rPr lang="nl-BE" dirty="0" err="1"/>
              <a:t>hide</a:t>
            </a:r>
            <a:r>
              <a:rPr lang="nl-BE" dirty="0"/>
              <a:t> in holes </a:t>
            </a:r>
            <a:r>
              <a:rPr lang="nl-BE" dirty="0" err="1"/>
              <a:t>and</a:t>
            </a:r>
            <a:r>
              <a:rPr lang="nl-BE" dirty="0"/>
              <a:t> </a:t>
            </a:r>
            <a:r>
              <a:rPr lang="nl-BE" dirty="0" err="1"/>
              <a:t>nooks</a:t>
            </a:r>
            <a:r>
              <a:rPr lang="nl-BE" dirty="0"/>
              <a:t> </a:t>
            </a:r>
            <a:r>
              <a:rPr lang="nl-BE" dirty="0" err="1"/>
              <a:t>to</a:t>
            </a:r>
            <a:r>
              <a:rPr lang="nl-BE" dirty="0"/>
              <a:t> rest. </a:t>
            </a:r>
            <a:r>
              <a:rPr lang="nl-BE" dirty="0" err="1"/>
              <a:t>This</a:t>
            </a:r>
            <a:r>
              <a:rPr lang="nl-BE" dirty="0"/>
              <a:t> </a:t>
            </a:r>
            <a:r>
              <a:rPr lang="nl-BE" dirty="0" err="1"/>
              <a:t>current</a:t>
            </a:r>
            <a:r>
              <a:rPr lang="nl-BE" dirty="0"/>
              <a:t> </a:t>
            </a:r>
            <a:r>
              <a:rPr lang="nl-BE" dirty="0" err="1"/>
              <a:t>use</a:t>
            </a:r>
            <a:r>
              <a:rPr lang="nl-BE" dirty="0"/>
              <a:t> is </a:t>
            </a:r>
            <a:r>
              <a:rPr lang="nl-BE" dirty="0" err="1"/>
              <a:t>called</a:t>
            </a:r>
            <a:r>
              <a:rPr lang="nl-BE" dirty="0"/>
              <a:t> </a:t>
            </a:r>
            <a:r>
              <a:rPr lang="nl-BE" dirty="0" err="1"/>
              <a:t>selective</a:t>
            </a:r>
            <a:r>
              <a:rPr lang="nl-BE" dirty="0"/>
              <a:t> </a:t>
            </a:r>
            <a:r>
              <a:rPr lang="nl-BE" dirty="0" err="1"/>
              <a:t>tidal</a:t>
            </a:r>
            <a:r>
              <a:rPr lang="nl-BE" dirty="0"/>
              <a:t> stream transport. </a:t>
            </a:r>
            <a:r>
              <a:rPr lang="nl-BE" dirty="0" err="1"/>
              <a:t>This</a:t>
            </a:r>
            <a:r>
              <a:rPr lang="nl-BE" dirty="0"/>
              <a:t> </a:t>
            </a:r>
            <a:r>
              <a:rPr lang="nl-BE" dirty="0" err="1"/>
              <a:t>ensures</a:t>
            </a:r>
            <a:r>
              <a:rPr lang="nl-BE" dirty="0"/>
              <a:t> </a:t>
            </a:r>
            <a:r>
              <a:rPr lang="nl-BE" dirty="0" err="1"/>
              <a:t>an</a:t>
            </a:r>
            <a:r>
              <a:rPr lang="nl-BE" dirty="0"/>
              <a:t> </a:t>
            </a:r>
            <a:r>
              <a:rPr lang="nl-BE" dirty="0" err="1"/>
              <a:t>inland</a:t>
            </a:r>
            <a:r>
              <a:rPr lang="nl-BE" dirty="0"/>
              <a:t> </a:t>
            </a:r>
            <a:r>
              <a:rPr lang="nl-BE" dirty="0" err="1"/>
              <a:t>migration</a:t>
            </a:r>
            <a:r>
              <a:rPr lang="nl-BE" dirty="0"/>
              <a:t> </a:t>
            </a:r>
            <a:r>
              <a:rPr lang="nl-BE" dirty="0" err="1"/>
              <a:t>which</a:t>
            </a:r>
            <a:r>
              <a:rPr lang="nl-BE" dirty="0"/>
              <a:t> is </a:t>
            </a:r>
            <a:r>
              <a:rPr lang="nl-BE" dirty="0" err="1"/>
              <a:t>energetically</a:t>
            </a:r>
            <a:r>
              <a:rPr lang="nl-BE" dirty="0"/>
              <a:t> well </a:t>
            </a:r>
            <a:r>
              <a:rPr lang="nl-BE" dirty="0" err="1"/>
              <a:t>balanced</a:t>
            </a:r>
            <a:r>
              <a:rPr lang="nl-BE" dirty="0"/>
              <a:t>. </a:t>
            </a:r>
            <a:r>
              <a:rPr lang="nl-BE" dirty="0" err="1"/>
              <a:t>When</a:t>
            </a:r>
            <a:r>
              <a:rPr lang="nl-BE" dirty="0"/>
              <a:t> </a:t>
            </a:r>
            <a:r>
              <a:rPr lang="nl-BE" dirty="0" err="1"/>
              <a:t>the</a:t>
            </a:r>
            <a:r>
              <a:rPr lang="nl-BE" dirty="0"/>
              <a:t> </a:t>
            </a:r>
            <a:r>
              <a:rPr lang="nl-BE" dirty="0" err="1"/>
              <a:t>tidal</a:t>
            </a:r>
            <a:r>
              <a:rPr lang="nl-BE" dirty="0"/>
              <a:t> </a:t>
            </a:r>
            <a:r>
              <a:rPr lang="nl-BE" dirty="0" err="1"/>
              <a:t>influence</a:t>
            </a:r>
            <a:r>
              <a:rPr lang="nl-BE" dirty="0"/>
              <a:t> </a:t>
            </a:r>
            <a:r>
              <a:rPr lang="nl-BE" dirty="0" err="1"/>
              <a:t>becomes</a:t>
            </a:r>
            <a:r>
              <a:rPr lang="nl-BE" dirty="0"/>
              <a:t> </a:t>
            </a:r>
            <a:r>
              <a:rPr lang="nl-BE" dirty="0" err="1"/>
              <a:t>minimal</a:t>
            </a:r>
            <a:r>
              <a:rPr lang="nl-BE" dirty="0"/>
              <a:t>, </a:t>
            </a:r>
            <a:r>
              <a:rPr lang="nl-BE" dirty="0" err="1"/>
              <a:t>the</a:t>
            </a:r>
            <a:r>
              <a:rPr lang="nl-BE" dirty="0"/>
              <a:t> </a:t>
            </a:r>
            <a:r>
              <a:rPr lang="nl-BE" dirty="0" err="1"/>
              <a:t>glass</a:t>
            </a:r>
            <a:r>
              <a:rPr lang="nl-BE" dirty="0"/>
              <a:t> </a:t>
            </a:r>
            <a:r>
              <a:rPr lang="nl-BE" dirty="0" err="1"/>
              <a:t>eel</a:t>
            </a:r>
            <a:r>
              <a:rPr lang="nl-BE" dirty="0"/>
              <a:t> shift </a:t>
            </a:r>
            <a:r>
              <a:rPr lang="nl-BE" dirty="0" err="1"/>
              <a:t>towards</a:t>
            </a:r>
            <a:r>
              <a:rPr lang="nl-BE" dirty="0"/>
              <a:t> a more </a:t>
            </a:r>
            <a:r>
              <a:rPr lang="nl-BE" dirty="0" err="1"/>
              <a:t>active</a:t>
            </a:r>
            <a:r>
              <a:rPr lang="nl-BE" dirty="0"/>
              <a:t> </a:t>
            </a:r>
            <a:r>
              <a:rPr lang="nl-BE" dirty="0" err="1"/>
              <a:t>migration</a:t>
            </a:r>
            <a:r>
              <a:rPr lang="nl-BE" dirty="0"/>
              <a:t>.</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Upon arriving at the continental plate, most glass eels however develop an insatiable thrive to migrate towards ever fresher water. To guide their movements, migrating glass eels base themselves on a variety of environmental gradients, or ‘clues’ according to the definition of Harden-Jones (1984) (</a:t>
            </a:r>
            <a:r>
              <a:rPr lang="en-GB" sz="1200" kern="1200" dirty="0" err="1">
                <a:solidFill>
                  <a:schemeClr val="tx1"/>
                </a:solidFill>
                <a:effectLst/>
                <a:latin typeface="+mn-lt"/>
                <a:ea typeface="+mn-ea"/>
                <a:cs typeface="+mn-cs"/>
              </a:rPr>
              <a:t>Mccleave</a:t>
            </a:r>
            <a:r>
              <a:rPr lang="en-GB" sz="1200" kern="1200" dirty="0">
                <a:solidFill>
                  <a:schemeClr val="tx1"/>
                </a:solidFill>
                <a:effectLst/>
                <a:latin typeface="+mn-lt"/>
                <a:ea typeface="+mn-ea"/>
                <a:cs typeface="+mn-cs"/>
              </a:rPr>
              <a:t> et al., 1984). Glass eels orient towards freshwater habitats using odour, e.g. to group with conspecifics (</a:t>
            </a:r>
            <a:r>
              <a:rPr lang="en-GB" sz="1200" kern="1200" dirty="0" err="1">
                <a:solidFill>
                  <a:schemeClr val="tx1"/>
                </a:solidFill>
                <a:effectLst/>
                <a:latin typeface="+mn-lt"/>
                <a:ea typeface="+mn-ea"/>
                <a:cs typeface="+mn-cs"/>
              </a:rPr>
              <a:t>Creutzberg</a:t>
            </a:r>
            <a:r>
              <a:rPr lang="en-GB" sz="1200" kern="1200" dirty="0">
                <a:solidFill>
                  <a:schemeClr val="tx1"/>
                </a:solidFill>
                <a:effectLst/>
                <a:latin typeface="+mn-lt"/>
                <a:ea typeface="+mn-ea"/>
                <a:cs typeface="+mn-cs"/>
              </a:rPr>
              <a:t>, 2003; Sola, 1995; Sola &amp; Tosi, 1993), temperature (</a:t>
            </a:r>
            <a:r>
              <a:rPr lang="en-GB" sz="1200" kern="1200" dirty="0" err="1">
                <a:solidFill>
                  <a:schemeClr val="tx1"/>
                </a:solidFill>
                <a:effectLst/>
                <a:latin typeface="+mn-lt"/>
                <a:ea typeface="+mn-ea"/>
                <a:cs typeface="+mn-cs"/>
              </a:rPr>
              <a:t>Tongiorgi</a:t>
            </a:r>
            <a:r>
              <a:rPr lang="en-GB" sz="1200" kern="1200" dirty="0">
                <a:solidFill>
                  <a:schemeClr val="tx1"/>
                </a:solidFill>
                <a:effectLst/>
                <a:latin typeface="+mn-lt"/>
                <a:ea typeface="+mn-ea"/>
                <a:cs typeface="+mn-cs"/>
              </a:rPr>
              <a:t> et al., 1986) and salinity gradients (Tosi et al., 1988). However, the story unfolded to be more complex, i.e. interaction effects exist. The strong attraction which glass eels have towards earthy and green odorants emerges as the level of salinity is reduced, indicating that different clues play a different relative role in subsequent migration stages (Sola &amp; </a:t>
            </a:r>
            <a:r>
              <a:rPr lang="en-GB" sz="1200" kern="1200" dirty="0" err="1">
                <a:solidFill>
                  <a:schemeClr val="tx1"/>
                </a:solidFill>
                <a:effectLst/>
                <a:latin typeface="+mn-lt"/>
                <a:ea typeface="+mn-ea"/>
                <a:cs typeface="+mn-cs"/>
              </a:rPr>
              <a:t>Tongiorgi</a:t>
            </a:r>
            <a:r>
              <a:rPr lang="en-GB" sz="1200" kern="1200" dirty="0">
                <a:solidFill>
                  <a:schemeClr val="tx1"/>
                </a:solidFill>
                <a:effectLst/>
                <a:latin typeface="+mn-lt"/>
                <a:ea typeface="+mn-ea"/>
                <a:cs typeface="+mn-cs"/>
              </a:rPr>
              <a:t>, 1996).</a:t>
            </a:r>
          </a:p>
          <a:p>
            <a:endParaRPr lang="nl-BE" dirty="0"/>
          </a:p>
          <a:p>
            <a:r>
              <a:rPr lang="en-GB" sz="1200" kern="1200" dirty="0">
                <a:solidFill>
                  <a:schemeClr val="tx1"/>
                </a:solidFill>
                <a:effectLst/>
                <a:latin typeface="+mn-lt"/>
                <a:ea typeface="+mn-ea"/>
                <a:cs typeface="+mn-cs"/>
              </a:rPr>
              <a:t>Early settling individuals have a significantly decreased body condition compared to estuarine migrants (</a:t>
            </a:r>
            <a:r>
              <a:rPr lang="en-GB" sz="1200" kern="1200" dirty="0" err="1">
                <a:solidFill>
                  <a:schemeClr val="tx1"/>
                </a:solidFill>
                <a:effectLst/>
                <a:latin typeface="+mn-lt"/>
                <a:ea typeface="+mn-ea"/>
                <a:cs typeface="+mn-cs"/>
              </a:rPr>
              <a:t>Edeline</a:t>
            </a:r>
            <a:r>
              <a:rPr lang="en-GB" sz="1200" kern="1200" dirty="0">
                <a:solidFill>
                  <a:schemeClr val="tx1"/>
                </a:solidFill>
                <a:effectLst/>
                <a:latin typeface="+mn-lt"/>
                <a:ea typeface="+mn-ea"/>
                <a:cs typeface="+mn-cs"/>
              </a:rPr>
              <a:t> et al., 2004)</a:t>
            </a:r>
          </a:p>
          <a:p>
            <a:endParaRPr lang="nl-B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Habitat selection is most likely a trade-off between growth (generally higher in downstream habitats), survival (generally higher in upstream habitats), competition avoidance (higher competition in downstream habitats) and energetic cost of migration (</a:t>
            </a:r>
            <a:r>
              <a:rPr lang="en-GB" sz="1200" kern="1200" dirty="0" err="1">
                <a:solidFill>
                  <a:schemeClr val="tx1"/>
                </a:solidFill>
                <a:effectLst/>
                <a:latin typeface="+mn-lt"/>
                <a:ea typeface="+mn-ea"/>
                <a:cs typeface="+mn-cs"/>
              </a:rPr>
              <a:t>Edeline</a:t>
            </a:r>
            <a:r>
              <a:rPr lang="en-GB" sz="1200" kern="1200" dirty="0">
                <a:solidFill>
                  <a:schemeClr val="tx1"/>
                </a:solidFill>
                <a:effectLst/>
                <a:latin typeface="+mn-lt"/>
                <a:ea typeface="+mn-ea"/>
                <a:cs typeface="+mn-cs"/>
              </a:rPr>
              <a:t>, 2007; Mateo et al., 2017). </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5</a:t>
            </a:fld>
            <a:endParaRPr lang="nl-NL" noProof="0"/>
          </a:p>
        </p:txBody>
      </p:sp>
    </p:spTree>
    <p:extLst>
      <p:ext uri="{BB962C8B-B14F-4D97-AF65-F5344CB8AC3E}">
        <p14:creationId xmlns:p14="http://schemas.microsoft.com/office/powerpoint/2010/main" val="1730604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Fatty acids are suitable for the use as biomarkers for feeding and/or foraging behaviour. This is due to their biological specificity and the fact that many fatty acids are transferred conservatively through food webs from primary producers to succeeding trophic levels. The EPA:AA ratio is generally higher in eels reared on marine diets in aquaculture studies (</a:t>
            </a:r>
            <a:r>
              <a:rPr lang="en-GB" sz="1200" kern="1200" dirty="0" err="1">
                <a:solidFill>
                  <a:schemeClr val="tx1"/>
                </a:solidFill>
                <a:effectLst/>
                <a:latin typeface="+mn-lt"/>
                <a:ea typeface="+mn-ea"/>
                <a:cs typeface="+mn-cs"/>
              </a:rPr>
              <a:t>Prigge</a:t>
            </a:r>
            <a:r>
              <a:rPr lang="en-GB" sz="1200" kern="1200" dirty="0">
                <a:solidFill>
                  <a:schemeClr val="tx1"/>
                </a:solidFill>
                <a:effectLst/>
                <a:latin typeface="+mn-lt"/>
                <a:ea typeface="+mn-ea"/>
                <a:cs typeface="+mn-cs"/>
              </a:rPr>
              <a:t> et al., 2012). This is due to the fact that fatty acids are conservatively transferred through food webs. EPA has been described as one of the most abundant PUFAs in marine Bacillariophyceae (</a:t>
            </a:r>
            <a:r>
              <a:rPr lang="en-GB" sz="1200" kern="1200" dirty="0" err="1">
                <a:solidFill>
                  <a:schemeClr val="tx1"/>
                </a:solidFill>
                <a:effectLst/>
                <a:latin typeface="+mn-lt"/>
                <a:ea typeface="+mn-ea"/>
                <a:cs typeface="+mn-cs"/>
              </a:rPr>
              <a:t>Zhukova</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Aizdaicher</a:t>
            </a:r>
            <a:r>
              <a:rPr lang="en-GB" sz="1200" kern="1200" dirty="0">
                <a:solidFill>
                  <a:schemeClr val="tx1"/>
                </a:solidFill>
                <a:effectLst/>
                <a:latin typeface="+mn-lt"/>
                <a:ea typeface="+mn-ea"/>
                <a:cs typeface="+mn-cs"/>
              </a:rPr>
              <a:t>, 1995). Also, EPA is ten times more abundant in marine green algae than in freshwater green algae (</a:t>
            </a:r>
            <a:r>
              <a:rPr lang="en-GB" sz="1200" kern="1200" dirty="0" err="1">
                <a:solidFill>
                  <a:schemeClr val="tx1"/>
                </a:solidFill>
                <a:effectLst/>
                <a:latin typeface="+mn-lt"/>
                <a:ea typeface="+mn-ea"/>
                <a:cs typeface="+mn-cs"/>
              </a:rPr>
              <a:t>Vanderploeg</a:t>
            </a:r>
            <a:r>
              <a:rPr lang="en-GB" sz="1200" kern="1200" dirty="0">
                <a:solidFill>
                  <a:schemeClr val="tx1"/>
                </a:solidFill>
                <a:effectLst/>
                <a:latin typeface="+mn-lt"/>
                <a:ea typeface="+mn-ea"/>
                <a:cs typeface="+mn-cs"/>
              </a:rPr>
              <a:t>, 1996). Another bioindicator for the distinction between marine and freshwater organisms is the n3:n6 ratio, with marine organisms having substantially higher ratios than freshwater organisms. Previous research on eels found that a ratio &lt;4 is commonly considered to be typical for eels living in freshwater (</a:t>
            </a:r>
            <a:r>
              <a:rPr lang="en-GB" sz="1200" kern="1200" dirty="0" err="1">
                <a:solidFill>
                  <a:schemeClr val="tx1"/>
                </a:solidFill>
                <a:effectLst/>
                <a:latin typeface="+mn-lt"/>
                <a:ea typeface="+mn-ea"/>
                <a:cs typeface="+mn-cs"/>
              </a:rPr>
              <a:t>Prigge</a:t>
            </a:r>
            <a:r>
              <a:rPr lang="en-GB" sz="1200" kern="1200" dirty="0">
                <a:solidFill>
                  <a:schemeClr val="tx1"/>
                </a:solidFill>
                <a:effectLst/>
                <a:latin typeface="+mn-lt"/>
                <a:ea typeface="+mn-ea"/>
                <a:cs typeface="+mn-cs"/>
              </a:rPr>
              <a:t> et al., 2012). Another much used bio-indicator is the ratio of DHA to EPA, this biomarker is commonly used to assess the quality of fish biomass and to assess the trophic position of species. The ratio DHA to EPA should increase towards higher trophic levels (Dalsgaard, 2003). </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Four biomarkers were calculated from the relative fatty acid frequencies: DHA/EPA, PUFA/(SFA + MUFA), EPA/AA (higher in marine fish) and the n-3/n-6 ratio (higher in marine fish). Univariate regression analysis was fitted on these biomarker ratios. </a:t>
            </a:r>
          </a:p>
          <a:p>
            <a:endParaRPr lang="nl-BE" dirty="0"/>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6</a:t>
            </a:fld>
            <a:endParaRPr lang="nl-BE"/>
          </a:p>
        </p:txBody>
      </p:sp>
    </p:spTree>
    <p:extLst>
      <p:ext uri="{BB962C8B-B14F-4D97-AF65-F5344CB8AC3E}">
        <p14:creationId xmlns:p14="http://schemas.microsoft.com/office/powerpoint/2010/main" val="3434459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The main question of this master dissertation is how the human-made artificial canal dynamics influence glass eel. The chosen study site, a polder drainage canal, is a highly dynamic system, with heavily fluctuating environmental variables (e.g. salinity, turbidity, dissolved oxygen</a:t>
            </a:r>
            <a:r>
              <a:rPr lang="en-GB" sz="1200" kern="1200" baseline="-250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concentration, pH, temperature etc.)  and a brackish water biota, supplemented with fresh water biota at irregular time intervals (Van </a:t>
            </a:r>
            <a:r>
              <a:rPr lang="en-GB" sz="1200" kern="1200" dirty="0" err="1">
                <a:solidFill>
                  <a:schemeClr val="tx1"/>
                </a:solidFill>
                <a:effectLst/>
                <a:latin typeface="+mn-lt"/>
                <a:ea typeface="+mn-ea"/>
                <a:cs typeface="+mn-cs"/>
              </a:rPr>
              <a:t>Wichelen</a:t>
            </a:r>
            <a:r>
              <a:rPr lang="en-GB" sz="1200" kern="1200" dirty="0">
                <a:solidFill>
                  <a:schemeClr val="tx1"/>
                </a:solidFill>
                <a:effectLst/>
                <a:latin typeface="+mn-lt"/>
                <a:ea typeface="+mn-ea"/>
                <a:cs typeface="+mn-cs"/>
              </a:rPr>
              <a:t> et al., 2016). This dynamic system arises due to a differing influx of polder freshwater, following polder drainage events.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artificial, highly dynamic canal is an example of an impassable upstream migration barrier. Glass eel can enter the canal, but then they are trapped. The upstream pumping station makes it impossible for glass eel to reach the </a:t>
            </a:r>
            <a:r>
              <a:rPr lang="en-GB" sz="1200" kern="1200" dirty="0" err="1">
                <a:solidFill>
                  <a:schemeClr val="tx1"/>
                </a:solidFill>
                <a:effectLst/>
                <a:latin typeface="+mn-lt"/>
                <a:ea typeface="+mn-ea"/>
                <a:cs typeface="+mn-cs"/>
              </a:rPr>
              <a:t>Yser</a:t>
            </a:r>
            <a:r>
              <a:rPr lang="en-GB" sz="1200" kern="1200" dirty="0">
                <a:solidFill>
                  <a:schemeClr val="tx1"/>
                </a:solidFill>
                <a:effectLst/>
                <a:latin typeface="+mn-lt"/>
                <a:ea typeface="+mn-ea"/>
                <a:cs typeface="+mn-cs"/>
              </a:rPr>
              <a:t> polder, and they are thus forced to settle in the canal. This dynamic artificial system is exemplary for many of its kind throughout Europe. In this study, glass eel that do try and migrate through the canal or settle in the canal are the main focus. This will result in important insights as to how these fishes deal with their environment. </a:t>
            </a:r>
          </a:p>
          <a:p>
            <a:r>
              <a:rPr lang="en-GB" sz="1200" kern="1200" dirty="0">
                <a:solidFill>
                  <a:schemeClr val="tx1"/>
                </a:solidFill>
                <a:effectLst/>
                <a:latin typeface="+mn-lt"/>
                <a:ea typeface="+mn-ea"/>
                <a:cs typeface="+mn-cs"/>
              </a:rPr>
              <a:t>The glass eel were sampled in 2017 using 3 different techniques: lift nets, artificial substrates and an eel ladder. The first inquiry of this master dissertation is to characterise the arriving glass eels.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What are the numbers of glass eels that pass the canal?</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What is the most successful technique for sampling glass eel</a:t>
            </a:r>
          </a:p>
          <a:p>
            <a:pPr marL="628650" lvl="1" indent="-171450">
              <a:buFont typeface="Arial" panose="020B0604020202020204" pitchFamily="34" charset="0"/>
              <a:buChar char="•"/>
            </a:pPr>
            <a:r>
              <a:rPr lang="en-GB" sz="1200" kern="1200" dirty="0">
                <a:solidFill>
                  <a:schemeClr val="tx1"/>
                </a:solidFill>
                <a:effectLst/>
                <a:latin typeface="+mn-lt"/>
                <a:ea typeface="+mn-ea"/>
                <a:cs typeface="+mn-cs"/>
              </a:rPr>
              <a:t>Do the caught glass eel differ in condition according to sampling method?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Are glass eels capable to increase their body condition in the canal?</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Second, a snapshot of the diet of these glass eel is obtained by stomach and gut dissections.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Do glass eel sampled using different methods have the same diet?</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How does the diet of the glass eel change during the sampling period?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Are wild glass eels omnivorous benthic feeders in the canal, such as the stocked eel in aquaculture ponds?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Third, the fatty acid profile of a subset of glass eel is analysed.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How does the glass eels fatty acid profile change over time?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What is the typical influence of a dynamic, artificial canal on the glass eel fatty acid profile?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How do the fatty acid biomarkers change over time?</a:t>
            </a:r>
          </a:p>
          <a:p>
            <a:r>
              <a:rPr lang="en-GB" sz="1200" kern="1200" dirty="0">
                <a:solidFill>
                  <a:schemeClr val="tx1"/>
                </a:solidFill>
                <a:effectLst/>
                <a:latin typeface="+mn-lt"/>
                <a:ea typeface="+mn-ea"/>
                <a:cs typeface="+mn-cs"/>
              </a:rPr>
              <a:t>The main objectives of this work were: (I) to typify the fatty acid profile of tail muscle of the European eel at the beginning of their upstream migration, and how these fatty acid profiles shift over time in eels that settle in the Veurne-</a:t>
            </a:r>
            <a:r>
              <a:rPr lang="en-GB" sz="1200" kern="1200" dirty="0" err="1">
                <a:solidFill>
                  <a:schemeClr val="tx1"/>
                </a:solidFill>
                <a:effectLst/>
                <a:latin typeface="+mn-lt"/>
                <a:ea typeface="+mn-ea"/>
                <a:cs typeface="+mn-cs"/>
              </a:rPr>
              <a:t>Ambacht</a:t>
            </a:r>
            <a:r>
              <a:rPr lang="en-GB" sz="1200" kern="1200" dirty="0">
                <a:solidFill>
                  <a:schemeClr val="tx1"/>
                </a:solidFill>
                <a:effectLst/>
                <a:latin typeface="+mn-lt"/>
                <a:ea typeface="+mn-ea"/>
                <a:cs typeface="+mn-cs"/>
              </a:rPr>
              <a:t> canal and (II) to verify muscle fatty acids shift according to the diet of these early recruits.</a:t>
            </a:r>
          </a:p>
          <a:p>
            <a:endParaRPr lang="en-GB" dirty="0"/>
          </a:p>
        </p:txBody>
      </p:sp>
      <p:sp>
        <p:nvSpPr>
          <p:cNvPr id="4" name="Tijdelijke aanduiding voor dianummer 3"/>
          <p:cNvSpPr>
            <a:spLocks noGrp="1"/>
          </p:cNvSpPr>
          <p:nvPr>
            <p:ph type="sldNum" sz="quarter" idx="5"/>
          </p:nvPr>
        </p:nvSpPr>
        <p:spPr/>
        <p:txBody>
          <a:bodyPr/>
          <a:lstStyle/>
          <a:p>
            <a:fld id="{8640C546-3917-4EB2-86E9-DB82A5B32476}" type="slidenum">
              <a:rPr lang="nl-BE" smtClean="0"/>
              <a:t>7</a:t>
            </a:fld>
            <a:endParaRPr lang="nl-BE"/>
          </a:p>
        </p:txBody>
      </p:sp>
    </p:spTree>
    <p:extLst>
      <p:ext uri="{BB962C8B-B14F-4D97-AF65-F5344CB8AC3E}">
        <p14:creationId xmlns:p14="http://schemas.microsoft.com/office/powerpoint/2010/main" val="420502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 Belgium we have plenty of </a:t>
            </a:r>
            <a:r>
              <a:rPr lang="nl-BE" dirty="0" err="1"/>
              <a:t>examples</a:t>
            </a:r>
            <a:r>
              <a:rPr lang="nl-BE" dirty="0"/>
              <a:t> of habitat </a:t>
            </a:r>
            <a:r>
              <a:rPr lang="nl-BE" dirty="0" err="1"/>
              <a:t>fragmentation</a:t>
            </a:r>
            <a:r>
              <a:rPr lang="nl-BE" dirty="0"/>
              <a:t> </a:t>
            </a:r>
            <a:r>
              <a:rPr lang="nl-BE" dirty="0" err="1"/>
              <a:t>for</a:t>
            </a:r>
            <a:r>
              <a:rPr lang="nl-BE" dirty="0"/>
              <a:t> </a:t>
            </a:r>
            <a:r>
              <a:rPr lang="nl-BE" dirty="0" err="1"/>
              <a:t>migratory</a:t>
            </a:r>
            <a:r>
              <a:rPr lang="nl-BE" dirty="0"/>
              <a:t> </a:t>
            </a:r>
            <a:r>
              <a:rPr lang="nl-BE" dirty="0" err="1"/>
              <a:t>fish</a:t>
            </a:r>
            <a:r>
              <a:rPr lang="nl-BE" dirty="0"/>
              <a:t>. </a:t>
            </a:r>
            <a:r>
              <a:rPr lang="nl-BE" dirty="0" err="1"/>
              <a:t>One</a:t>
            </a:r>
            <a:r>
              <a:rPr lang="nl-BE" dirty="0"/>
              <a:t> </a:t>
            </a:r>
            <a:r>
              <a:rPr lang="nl-BE" dirty="0" err="1"/>
              <a:t>example</a:t>
            </a:r>
            <a:r>
              <a:rPr lang="nl-BE" dirty="0"/>
              <a:t> is </a:t>
            </a:r>
            <a:r>
              <a:rPr lang="nl-BE" dirty="0" err="1"/>
              <a:t>to</a:t>
            </a:r>
            <a:r>
              <a:rPr lang="nl-BE" dirty="0"/>
              <a:t> </a:t>
            </a:r>
            <a:r>
              <a:rPr lang="nl-BE" dirty="0" err="1"/>
              <a:t>be</a:t>
            </a:r>
            <a:r>
              <a:rPr lang="nl-BE" dirty="0"/>
              <a:t> found in Nieuwpoort. The picture on </a:t>
            </a:r>
            <a:r>
              <a:rPr lang="nl-BE" dirty="0" err="1"/>
              <a:t>the</a:t>
            </a:r>
            <a:r>
              <a:rPr lang="nl-BE" dirty="0"/>
              <a:t> </a:t>
            </a:r>
            <a:r>
              <a:rPr lang="nl-BE" dirty="0" err="1"/>
              <a:t>left</a:t>
            </a:r>
            <a:r>
              <a:rPr lang="nl-BE" dirty="0"/>
              <a:t> shows </a:t>
            </a:r>
            <a:r>
              <a:rPr lang="nl-BE" dirty="0" err="1"/>
              <a:t>the</a:t>
            </a:r>
            <a:r>
              <a:rPr lang="nl-BE" dirty="0"/>
              <a:t> </a:t>
            </a:r>
            <a:r>
              <a:rPr lang="nl-BE" dirty="0" err="1"/>
              <a:t>Yser</a:t>
            </a:r>
            <a:r>
              <a:rPr lang="nl-BE" dirty="0"/>
              <a:t> </a:t>
            </a:r>
            <a:r>
              <a:rPr lang="nl-BE" dirty="0" err="1"/>
              <a:t>mouth</a:t>
            </a:r>
            <a:r>
              <a:rPr lang="nl-BE" dirty="0"/>
              <a:t> </a:t>
            </a:r>
            <a:r>
              <a:rPr lang="nl-BE" dirty="0" err="1"/>
              <a:t>with</a:t>
            </a:r>
            <a:r>
              <a:rPr lang="nl-BE" dirty="0"/>
              <a:t> </a:t>
            </a:r>
            <a:r>
              <a:rPr lang="nl-BE" dirty="0" err="1"/>
              <a:t>the</a:t>
            </a:r>
            <a:r>
              <a:rPr lang="nl-BE" dirty="0"/>
              <a:t> </a:t>
            </a:r>
            <a:r>
              <a:rPr lang="nl-BE" dirty="0" err="1"/>
              <a:t>sea</a:t>
            </a:r>
            <a:r>
              <a:rPr lang="nl-BE" dirty="0"/>
              <a:t> on </a:t>
            </a:r>
            <a:r>
              <a:rPr lang="nl-BE" dirty="0" err="1"/>
              <a:t>the</a:t>
            </a:r>
            <a:r>
              <a:rPr lang="nl-BE" dirty="0"/>
              <a:t> </a:t>
            </a:r>
            <a:r>
              <a:rPr lang="nl-BE" dirty="0" err="1"/>
              <a:t>left</a:t>
            </a:r>
            <a:r>
              <a:rPr lang="nl-BE" dirty="0"/>
              <a:t> </a:t>
            </a:r>
            <a:r>
              <a:rPr lang="nl-BE" dirty="0" err="1"/>
              <a:t>and</a:t>
            </a:r>
            <a:r>
              <a:rPr lang="nl-BE" dirty="0"/>
              <a:t> </a:t>
            </a:r>
            <a:r>
              <a:rPr lang="nl-BE" dirty="0" err="1"/>
              <a:t>the</a:t>
            </a:r>
            <a:r>
              <a:rPr lang="nl-BE" dirty="0"/>
              <a:t> </a:t>
            </a:r>
            <a:r>
              <a:rPr lang="nl-BE" dirty="0" err="1"/>
              <a:t>Ganzepoot</a:t>
            </a:r>
            <a:r>
              <a:rPr lang="nl-BE" dirty="0"/>
              <a:t> on </a:t>
            </a:r>
            <a:r>
              <a:rPr lang="nl-BE" dirty="0" err="1"/>
              <a:t>the</a:t>
            </a:r>
            <a:r>
              <a:rPr lang="nl-BE" dirty="0"/>
              <a:t> right. The </a:t>
            </a:r>
            <a:r>
              <a:rPr lang="nl-BE" dirty="0" err="1"/>
              <a:t>Yser</a:t>
            </a:r>
            <a:r>
              <a:rPr lang="nl-BE" dirty="0"/>
              <a:t> </a:t>
            </a:r>
            <a:r>
              <a:rPr lang="nl-BE" dirty="0" err="1"/>
              <a:t>mouth</a:t>
            </a:r>
            <a:r>
              <a:rPr lang="nl-BE" dirty="0"/>
              <a:t> is </a:t>
            </a:r>
            <a:r>
              <a:rPr lang="nl-BE" dirty="0" err="1"/>
              <a:t>thus</a:t>
            </a:r>
            <a:r>
              <a:rPr lang="nl-BE" dirty="0"/>
              <a:t> </a:t>
            </a:r>
            <a:r>
              <a:rPr lang="nl-BE" dirty="0" err="1"/>
              <a:t>connected</a:t>
            </a:r>
            <a:r>
              <a:rPr lang="nl-BE" dirty="0"/>
              <a:t> </a:t>
            </a:r>
            <a:r>
              <a:rPr lang="nl-BE" dirty="0" err="1"/>
              <a:t>with</a:t>
            </a:r>
            <a:r>
              <a:rPr lang="nl-BE" dirty="0"/>
              <a:t> a </a:t>
            </a:r>
            <a:r>
              <a:rPr lang="nl-BE" dirty="0" err="1"/>
              <a:t>sluice</a:t>
            </a:r>
            <a:r>
              <a:rPr lang="nl-BE" dirty="0"/>
              <a:t> complex </a:t>
            </a:r>
            <a:r>
              <a:rPr lang="nl-BE" dirty="0" err="1"/>
              <a:t>which</a:t>
            </a:r>
            <a:r>
              <a:rPr lang="nl-BE" dirty="0"/>
              <a:t> </a:t>
            </a:r>
            <a:r>
              <a:rPr lang="nl-BE" dirty="0" err="1"/>
              <a:t>connects</a:t>
            </a:r>
            <a:r>
              <a:rPr lang="nl-BE" dirty="0"/>
              <a:t> </a:t>
            </a:r>
            <a:r>
              <a:rPr lang="nl-BE" dirty="0" err="1"/>
              <a:t>and</a:t>
            </a:r>
            <a:r>
              <a:rPr lang="nl-BE" dirty="0"/>
              <a:t> </a:t>
            </a:r>
            <a:r>
              <a:rPr lang="nl-BE" dirty="0" err="1"/>
              <a:t>controls</a:t>
            </a:r>
            <a:r>
              <a:rPr lang="nl-BE" dirty="0"/>
              <a:t> 6 </a:t>
            </a:r>
            <a:r>
              <a:rPr lang="nl-BE" dirty="0" err="1"/>
              <a:t>waterways</a:t>
            </a:r>
            <a:r>
              <a:rPr lang="nl-BE" dirty="0"/>
              <a:t>. </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9</a:t>
            </a:fld>
            <a:endParaRPr lang="nl-NL" noProof="0"/>
          </a:p>
        </p:txBody>
      </p:sp>
    </p:spTree>
    <p:extLst>
      <p:ext uri="{BB962C8B-B14F-4D97-AF65-F5344CB8AC3E}">
        <p14:creationId xmlns:p14="http://schemas.microsoft.com/office/powerpoint/2010/main" val="144038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One</a:t>
            </a:r>
            <a:r>
              <a:rPr lang="nl-BE" dirty="0"/>
              <a:t> of these </a:t>
            </a:r>
            <a:r>
              <a:rPr lang="nl-BE" dirty="0" err="1"/>
              <a:t>waterways</a:t>
            </a:r>
            <a:r>
              <a:rPr lang="nl-BE" dirty="0"/>
              <a:t> </a:t>
            </a:r>
            <a:r>
              <a:rPr lang="nl-BE" dirty="0" err="1"/>
              <a:t>connected</a:t>
            </a:r>
            <a:r>
              <a:rPr lang="nl-BE" dirty="0"/>
              <a:t> </a:t>
            </a:r>
            <a:r>
              <a:rPr lang="nl-BE" dirty="0" err="1"/>
              <a:t>with</a:t>
            </a:r>
            <a:r>
              <a:rPr lang="nl-BE" dirty="0"/>
              <a:t> </a:t>
            </a:r>
            <a:r>
              <a:rPr lang="nl-BE" dirty="0" err="1"/>
              <a:t>the</a:t>
            </a:r>
            <a:r>
              <a:rPr lang="nl-BE" dirty="0"/>
              <a:t> </a:t>
            </a:r>
            <a:r>
              <a:rPr lang="nl-BE" dirty="0" err="1"/>
              <a:t>Ganzepoot</a:t>
            </a:r>
            <a:r>
              <a:rPr lang="nl-BE" dirty="0"/>
              <a:t> is </a:t>
            </a:r>
            <a:r>
              <a:rPr lang="nl-BE" dirty="0" err="1"/>
              <a:t>the</a:t>
            </a:r>
            <a:r>
              <a:rPr lang="nl-BE" dirty="0"/>
              <a:t> Veurne-Ambacht </a:t>
            </a:r>
            <a:r>
              <a:rPr lang="nl-BE" dirty="0" err="1"/>
              <a:t>canal</a:t>
            </a:r>
            <a:r>
              <a:rPr lang="nl-BE" dirty="0"/>
              <a:t>. </a:t>
            </a:r>
            <a:r>
              <a:rPr lang="nl-BE" dirty="0" err="1"/>
              <a:t>This</a:t>
            </a:r>
            <a:r>
              <a:rPr lang="nl-BE" dirty="0"/>
              <a:t> </a:t>
            </a:r>
            <a:r>
              <a:rPr lang="nl-BE" dirty="0" err="1"/>
              <a:t>canal</a:t>
            </a:r>
            <a:r>
              <a:rPr lang="nl-BE" dirty="0"/>
              <a:t> </a:t>
            </a:r>
            <a:r>
              <a:rPr lang="nl-BE" dirty="0" err="1"/>
              <a:t>connects</a:t>
            </a:r>
            <a:r>
              <a:rPr lang="nl-BE" dirty="0"/>
              <a:t> </a:t>
            </a:r>
            <a:r>
              <a:rPr lang="nl-BE" dirty="0" err="1"/>
              <a:t>the</a:t>
            </a:r>
            <a:r>
              <a:rPr lang="nl-BE" dirty="0"/>
              <a:t> Veurne-Ambacht polder </a:t>
            </a:r>
            <a:r>
              <a:rPr lang="nl-BE" dirty="0" err="1"/>
              <a:t>with</a:t>
            </a:r>
            <a:r>
              <a:rPr lang="nl-BE" dirty="0"/>
              <a:t> </a:t>
            </a:r>
            <a:r>
              <a:rPr lang="nl-BE" dirty="0" err="1"/>
              <a:t>the</a:t>
            </a:r>
            <a:r>
              <a:rPr lang="nl-BE" dirty="0"/>
              <a:t> </a:t>
            </a:r>
            <a:r>
              <a:rPr lang="nl-BE" dirty="0" err="1"/>
              <a:t>Yser</a:t>
            </a:r>
            <a:r>
              <a:rPr lang="nl-BE" dirty="0"/>
              <a:t> </a:t>
            </a:r>
            <a:r>
              <a:rPr lang="nl-BE" dirty="0" err="1"/>
              <a:t>mouth</a:t>
            </a:r>
            <a:r>
              <a:rPr lang="nl-BE" dirty="0"/>
              <a:t>. It is a drainage </a:t>
            </a:r>
            <a:r>
              <a:rPr lang="nl-BE" dirty="0" err="1"/>
              <a:t>canal</a:t>
            </a:r>
            <a:r>
              <a:rPr lang="nl-BE" dirty="0"/>
              <a:t>, controlling </a:t>
            </a:r>
            <a:r>
              <a:rPr lang="nl-BE" dirty="0" err="1"/>
              <a:t>the</a:t>
            </a:r>
            <a:r>
              <a:rPr lang="nl-BE" dirty="0"/>
              <a:t> water level of </a:t>
            </a:r>
            <a:r>
              <a:rPr lang="nl-BE" dirty="0" err="1"/>
              <a:t>the</a:t>
            </a:r>
            <a:r>
              <a:rPr lang="nl-BE" dirty="0"/>
              <a:t> upstream polder. </a:t>
            </a:r>
            <a:r>
              <a:rPr lang="nl-BE" dirty="0" err="1"/>
              <a:t>With</a:t>
            </a:r>
            <a:r>
              <a:rPr lang="nl-BE" dirty="0"/>
              <a:t> </a:t>
            </a:r>
            <a:r>
              <a:rPr lang="nl-BE" dirty="0" err="1"/>
              <a:t>ebb</a:t>
            </a:r>
            <a:r>
              <a:rPr lang="nl-BE" dirty="0"/>
              <a:t> </a:t>
            </a:r>
            <a:r>
              <a:rPr lang="nl-BE" dirty="0" err="1"/>
              <a:t>tide</a:t>
            </a:r>
            <a:r>
              <a:rPr lang="nl-BE" dirty="0"/>
              <a:t>, </a:t>
            </a:r>
            <a:r>
              <a:rPr lang="nl-BE" dirty="0" err="1"/>
              <a:t>the</a:t>
            </a:r>
            <a:r>
              <a:rPr lang="nl-BE" dirty="0"/>
              <a:t> </a:t>
            </a:r>
            <a:r>
              <a:rPr lang="nl-BE" dirty="0" err="1"/>
              <a:t>sluices</a:t>
            </a:r>
            <a:r>
              <a:rPr lang="nl-BE" dirty="0"/>
              <a:t> are </a:t>
            </a:r>
            <a:r>
              <a:rPr lang="nl-BE" dirty="0" err="1"/>
              <a:t>opened</a:t>
            </a:r>
            <a:r>
              <a:rPr lang="nl-BE" dirty="0"/>
              <a:t> </a:t>
            </a:r>
            <a:r>
              <a:rPr lang="nl-BE" dirty="0" err="1"/>
              <a:t>which</a:t>
            </a:r>
            <a:r>
              <a:rPr lang="nl-BE" dirty="0"/>
              <a:t> </a:t>
            </a:r>
            <a:r>
              <a:rPr lang="nl-BE" dirty="0" err="1"/>
              <a:t>allows</a:t>
            </a:r>
            <a:r>
              <a:rPr lang="nl-BE" dirty="0"/>
              <a:t> </a:t>
            </a:r>
            <a:r>
              <a:rPr lang="nl-BE" dirty="0" err="1"/>
              <a:t>the</a:t>
            </a:r>
            <a:r>
              <a:rPr lang="nl-BE" dirty="0"/>
              <a:t> polder water </a:t>
            </a:r>
            <a:r>
              <a:rPr lang="nl-BE" dirty="0" err="1"/>
              <a:t>to</a:t>
            </a:r>
            <a:r>
              <a:rPr lang="nl-BE" dirty="0"/>
              <a:t> flow out </a:t>
            </a:r>
            <a:r>
              <a:rPr lang="nl-BE" dirty="0" err="1"/>
              <a:t>to</a:t>
            </a:r>
            <a:r>
              <a:rPr lang="nl-BE" dirty="0"/>
              <a:t> </a:t>
            </a:r>
            <a:r>
              <a:rPr lang="nl-BE" dirty="0" err="1"/>
              <a:t>the</a:t>
            </a:r>
            <a:r>
              <a:rPr lang="nl-BE" dirty="0"/>
              <a:t> </a:t>
            </a:r>
            <a:r>
              <a:rPr lang="nl-BE" dirty="0" err="1"/>
              <a:t>sea</a:t>
            </a:r>
            <a:r>
              <a:rPr lang="nl-BE" dirty="0"/>
              <a:t>. </a:t>
            </a:r>
            <a:r>
              <a:rPr lang="nl-BE" dirty="0" err="1"/>
              <a:t>With</a:t>
            </a:r>
            <a:r>
              <a:rPr lang="nl-BE" dirty="0"/>
              <a:t> </a:t>
            </a:r>
            <a:r>
              <a:rPr lang="nl-BE" dirty="0" err="1"/>
              <a:t>flood</a:t>
            </a:r>
            <a:r>
              <a:rPr lang="nl-BE" dirty="0"/>
              <a:t> </a:t>
            </a:r>
            <a:r>
              <a:rPr lang="nl-BE" dirty="0" err="1"/>
              <a:t>tide</a:t>
            </a:r>
            <a:r>
              <a:rPr lang="nl-BE" dirty="0"/>
              <a:t> </a:t>
            </a:r>
            <a:r>
              <a:rPr lang="nl-BE" dirty="0" err="1"/>
              <a:t>the</a:t>
            </a:r>
            <a:r>
              <a:rPr lang="nl-BE" dirty="0"/>
              <a:t> </a:t>
            </a:r>
            <a:r>
              <a:rPr lang="nl-BE" dirty="0" err="1"/>
              <a:t>sluice</a:t>
            </a:r>
            <a:r>
              <a:rPr lang="nl-BE" dirty="0"/>
              <a:t> gates are </a:t>
            </a:r>
            <a:r>
              <a:rPr lang="nl-BE" dirty="0" err="1"/>
              <a:t>locked</a:t>
            </a:r>
            <a:r>
              <a:rPr lang="nl-BE" dirty="0"/>
              <a:t>, </a:t>
            </a:r>
            <a:r>
              <a:rPr lang="nl-BE" dirty="0" err="1"/>
              <a:t>which</a:t>
            </a:r>
            <a:r>
              <a:rPr lang="nl-BE" dirty="0"/>
              <a:t> </a:t>
            </a:r>
            <a:r>
              <a:rPr lang="nl-BE" dirty="0" err="1"/>
              <a:t>prevents</a:t>
            </a:r>
            <a:r>
              <a:rPr lang="nl-BE" dirty="0"/>
              <a:t> </a:t>
            </a:r>
            <a:r>
              <a:rPr lang="nl-BE" dirty="0" err="1"/>
              <a:t>salination</a:t>
            </a:r>
            <a:r>
              <a:rPr lang="nl-BE" dirty="0"/>
              <a:t> of </a:t>
            </a:r>
            <a:r>
              <a:rPr lang="nl-BE" dirty="0" err="1"/>
              <a:t>the</a:t>
            </a:r>
            <a:r>
              <a:rPr lang="nl-BE" dirty="0"/>
              <a:t> polder. In order </a:t>
            </a:r>
            <a:r>
              <a:rPr lang="nl-BE" dirty="0" err="1"/>
              <a:t>to</a:t>
            </a:r>
            <a:r>
              <a:rPr lang="nl-BE" dirty="0"/>
              <a:t> do </a:t>
            </a:r>
            <a:r>
              <a:rPr lang="nl-BE" dirty="0" err="1"/>
              <a:t>so</a:t>
            </a:r>
            <a:r>
              <a:rPr lang="nl-BE" dirty="0"/>
              <a:t>, a </a:t>
            </a:r>
            <a:r>
              <a:rPr lang="nl-BE" dirty="0" err="1"/>
              <a:t>pumping</a:t>
            </a:r>
            <a:r>
              <a:rPr lang="nl-BE" dirty="0"/>
              <a:t> station was built. </a:t>
            </a:r>
            <a:r>
              <a:rPr lang="nl-BE" dirty="0" err="1"/>
              <a:t>This</a:t>
            </a:r>
            <a:r>
              <a:rPr lang="nl-BE" dirty="0"/>
              <a:t> is </a:t>
            </a:r>
            <a:r>
              <a:rPr lang="nl-BE" dirty="0" err="1"/>
              <a:t>pictured</a:t>
            </a:r>
            <a:r>
              <a:rPr lang="nl-BE" dirty="0"/>
              <a:t> on </a:t>
            </a:r>
            <a:r>
              <a:rPr lang="nl-BE" dirty="0" err="1"/>
              <a:t>the</a:t>
            </a:r>
            <a:r>
              <a:rPr lang="nl-BE" dirty="0"/>
              <a:t> top right. The station pumps water out of </a:t>
            </a:r>
            <a:r>
              <a:rPr lang="nl-BE" dirty="0" err="1"/>
              <a:t>the</a:t>
            </a:r>
            <a:r>
              <a:rPr lang="nl-BE" dirty="0"/>
              <a:t> polder </a:t>
            </a:r>
            <a:r>
              <a:rPr lang="nl-BE" dirty="0" err="1"/>
              <a:t>into</a:t>
            </a:r>
            <a:r>
              <a:rPr lang="nl-BE" dirty="0"/>
              <a:t> </a:t>
            </a:r>
            <a:r>
              <a:rPr lang="nl-BE" dirty="0" err="1"/>
              <a:t>the</a:t>
            </a:r>
            <a:r>
              <a:rPr lang="nl-BE" dirty="0"/>
              <a:t> </a:t>
            </a:r>
            <a:r>
              <a:rPr lang="nl-BE" dirty="0" err="1"/>
              <a:t>canal</a:t>
            </a:r>
            <a:r>
              <a:rPr lang="nl-BE" dirty="0"/>
              <a:t>, </a:t>
            </a:r>
            <a:r>
              <a:rPr lang="nl-BE" dirty="0" err="1"/>
              <a:t>when</a:t>
            </a:r>
            <a:r>
              <a:rPr lang="nl-BE" dirty="0"/>
              <a:t> polder water levels are high. </a:t>
            </a:r>
          </a:p>
          <a:p>
            <a:endParaRPr lang="nl-BE" dirty="0"/>
          </a:p>
          <a:p>
            <a:r>
              <a:rPr lang="nl-BE" dirty="0" err="1"/>
              <a:t>Since</a:t>
            </a:r>
            <a:r>
              <a:rPr lang="nl-BE" dirty="0"/>
              <a:t> 2017 </a:t>
            </a:r>
            <a:r>
              <a:rPr lang="nl-BE" dirty="0" err="1"/>
              <a:t>adjusted</a:t>
            </a:r>
            <a:r>
              <a:rPr lang="nl-BE" dirty="0"/>
              <a:t> </a:t>
            </a:r>
            <a:r>
              <a:rPr lang="nl-BE" dirty="0" err="1"/>
              <a:t>tidal</a:t>
            </a:r>
            <a:r>
              <a:rPr lang="nl-BE" dirty="0"/>
              <a:t> </a:t>
            </a:r>
            <a:r>
              <a:rPr lang="nl-BE" dirty="0" err="1"/>
              <a:t>barrier</a:t>
            </a:r>
            <a:r>
              <a:rPr lang="nl-BE" dirty="0"/>
              <a:t> management is </a:t>
            </a:r>
            <a:r>
              <a:rPr lang="nl-BE" dirty="0" err="1"/>
              <a:t>applied</a:t>
            </a:r>
            <a:r>
              <a:rPr lang="nl-BE" dirty="0"/>
              <a:t>. </a:t>
            </a:r>
            <a:r>
              <a:rPr lang="nl-BE" dirty="0" err="1"/>
              <a:t>Hereby</a:t>
            </a:r>
            <a:r>
              <a:rPr lang="nl-BE" dirty="0"/>
              <a:t> </a:t>
            </a:r>
            <a:r>
              <a:rPr lang="nl-BE" dirty="0" err="1"/>
              <a:t>sluice</a:t>
            </a:r>
            <a:r>
              <a:rPr lang="nl-BE" dirty="0"/>
              <a:t> </a:t>
            </a:r>
            <a:r>
              <a:rPr lang="nl-BE" dirty="0" err="1"/>
              <a:t>doors</a:t>
            </a:r>
            <a:r>
              <a:rPr lang="nl-BE" dirty="0"/>
              <a:t> </a:t>
            </a:r>
            <a:r>
              <a:rPr lang="nl-BE" dirty="0" err="1"/>
              <a:t>were</a:t>
            </a:r>
            <a:r>
              <a:rPr lang="nl-BE" dirty="0"/>
              <a:t> </a:t>
            </a:r>
            <a:r>
              <a:rPr lang="nl-BE" dirty="0" err="1"/>
              <a:t>opened</a:t>
            </a:r>
            <a:r>
              <a:rPr lang="nl-BE" dirty="0"/>
              <a:t> </a:t>
            </a:r>
            <a:r>
              <a:rPr lang="nl-BE" dirty="0" err="1"/>
              <a:t>for</a:t>
            </a:r>
            <a:r>
              <a:rPr lang="nl-BE" dirty="0"/>
              <a:t> a </a:t>
            </a:r>
            <a:r>
              <a:rPr lang="nl-BE" dirty="0" err="1"/>
              <a:t>while</a:t>
            </a:r>
            <a:r>
              <a:rPr lang="nl-BE" dirty="0"/>
              <a:t> </a:t>
            </a:r>
            <a:r>
              <a:rPr lang="nl-BE" dirty="0" err="1"/>
              <a:t>during</a:t>
            </a:r>
            <a:r>
              <a:rPr lang="nl-BE" dirty="0"/>
              <a:t> </a:t>
            </a:r>
            <a:r>
              <a:rPr lang="nl-BE" dirty="0" err="1"/>
              <a:t>rising</a:t>
            </a:r>
            <a:r>
              <a:rPr lang="nl-BE" dirty="0"/>
              <a:t> </a:t>
            </a:r>
            <a:r>
              <a:rPr lang="nl-BE" dirty="0" err="1"/>
              <a:t>tide</a:t>
            </a:r>
            <a:r>
              <a:rPr lang="nl-BE" dirty="0"/>
              <a:t>. </a:t>
            </a:r>
            <a:r>
              <a:rPr lang="nl-BE" dirty="0" err="1"/>
              <a:t>This</a:t>
            </a:r>
            <a:r>
              <a:rPr lang="nl-BE" dirty="0"/>
              <a:t> </a:t>
            </a:r>
            <a:r>
              <a:rPr lang="nl-BE" dirty="0" err="1"/>
              <a:t>allows</a:t>
            </a:r>
            <a:r>
              <a:rPr lang="nl-BE" dirty="0"/>
              <a:t> more </a:t>
            </a:r>
            <a:r>
              <a:rPr lang="nl-BE" dirty="0" err="1"/>
              <a:t>glass</a:t>
            </a:r>
            <a:r>
              <a:rPr lang="nl-BE" dirty="0"/>
              <a:t> </a:t>
            </a:r>
            <a:r>
              <a:rPr lang="nl-BE" dirty="0" err="1"/>
              <a:t>eel</a:t>
            </a:r>
            <a:r>
              <a:rPr lang="nl-BE" dirty="0"/>
              <a:t> </a:t>
            </a:r>
            <a:r>
              <a:rPr lang="nl-BE" dirty="0" err="1"/>
              <a:t>to</a:t>
            </a:r>
            <a:r>
              <a:rPr lang="nl-BE" dirty="0"/>
              <a:t> </a:t>
            </a:r>
            <a:r>
              <a:rPr lang="nl-BE" dirty="0" err="1"/>
              <a:t>migrate</a:t>
            </a:r>
            <a:r>
              <a:rPr lang="nl-BE" dirty="0"/>
              <a:t> </a:t>
            </a:r>
            <a:r>
              <a:rPr lang="nl-BE" dirty="0" err="1"/>
              <a:t>into</a:t>
            </a:r>
            <a:r>
              <a:rPr lang="nl-BE" dirty="0"/>
              <a:t> </a:t>
            </a:r>
            <a:r>
              <a:rPr lang="nl-BE" dirty="0" err="1"/>
              <a:t>the</a:t>
            </a:r>
            <a:r>
              <a:rPr lang="nl-BE" dirty="0"/>
              <a:t> </a:t>
            </a:r>
            <a:r>
              <a:rPr lang="nl-BE" dirty="0" err="1"/>
              <a:t>canal</a:t>
            </a:r>
            <a:r>
              <a:rPr lang="nl-BE" dirty="0"/>
              <a:t>. </a:t>
            </a:r>
            <a:r>
              <a:rPr lang="nl-BE" dirty="0" err="1"/>
              <a:t>However</a:t>
            </a:r>
            <a:r>
              <a:rPr lang="nl-BE" dirty="0"/>
              <a:t>, without </a:t>
            </a:r>
            <a:r>
              <a:rPr lang="nl-BE" dirty="0" err="1"/>
              <a:t>further</a:t>
            </a:r>
            <a:r>
              <a:rPr lang="nl-BE" dirty="0"/>
              <a:t> help these </a:t>
            </a:r>
            <a:r>
              <a:rPr lang="nl-BE" dirty="0" err="1"/>
              <a:t>glass</a:t>
            </a:r>
            <a:r>
              <a:rPr lang="nl-BE" dirty="0"/>
              <a:t> </a:t>
            </a:r>
            <a:r>
              <a:rPr lang="nl-BE" dirty="0" err="1"/>
              <a:t>eel</a:t>
            </a:r>
            <a:r>
              <a:rPr lang="nl-BE" dirty="0"/>
              <a:t> </a:t>
            </a:r>
            <a:r>
              <a:rPr lang="nl-BE" dirty="0" err="1"/>
              <a:t>would</a:t>
            </a:r>
            <a:r>
              <a:rPr lang="nl-BE" dirty="0"/>
              <a:t> </a:t>
            </a:r>
            <a:r>
              <a:rPr lang="nl-BE" dirty="0" err="1"/>
              <a:t>be</a:t>
            </a:r>
            <a:r>
              <a:rPr lang="nl-BE" dirty="0"/>
              <a:t> </a:t>
            </a:r>
            <a:r>
              <a:rPr lang="nl-BE" dirty="0" err="1"/>
              <a:t>stuck</a:t>
            </a:r>
            <a:r>
              <a:rPr lang="nl-BE" dirty="0"/>
              <a:t> in </a:t>
            </a:r>
            <a:r>
              <a:rPr lang="nl-BE" dirty="0" err="1"/>
              <a:t>this</a:t>
            </a:r>
            <a:r>
              <a:rPr lang="nl-BE" dirty="0"/>
              <a:t> </a:t>
            </a:r>
            <a:r>
              <a:rPr lang="nl-BE" dirty="0" err="1"/>
              <a:t>highly</a:t>
            </a:r>
            <a:r>
              <a:rPr lang="nl-BE" dirty="0"/>
              <a:t> </a:t>
            </a:r>
            <a:r>
              <a:rPr lang="nl-BE" dirty="0" err="1"/>
              <a:t>dynamic</a:t>
            </a:r>
            <a:r>
              <a:rPr lang="nl-BE" dirty="0"/>
              <a:t> </a:t>
            </a:r>
            <a:r>
              <a:rPr lang="nl-BE" dirty="0" err="1"/>
              <a:t>canal</a:t>
            </a:r>
            <a:r>
              <a:rPr lang="nl-BE" dirty="0"/>
              <a:t>. </a:t>
            </a:r>
            <a:r>
              <a:rPr lang="nl-BE" dirty="0" err="1"/>
              <a:t>Luckily</a:t>
            </a:r>
            <a:r>
              <a:rPr lang="nl-BE" dirty="0"/>
              <a:t>, </a:t>
            </a:r>
            <a:r>
              <a:rPr lang="nl-BE" dirty="0" err="1"/>
              <a:t>eel</a:t>
            </a:r>
            <a:r>
              <a:rPr lang="nl-BE" dirty="0"/>
              <a:t> ladders are </a:t>
            </a:r>
            <a:r>
              <a:rPr lang="nl-BE" dirty="0" err="1"/>
              <a:t>installed</a:t>
            </a:r>
            <a:r>
              <a:rPr lang="nl-BE" dirty="0"/>
              <a:t> </a:t>
            </a:r>
            <a:r>
              <a:rPr lang="nl-BE" dirty="0" err="1"/>
              <a:t>and</a:t>
            </a:r>
            <a:r>
              <a:rPr lang="nl-BE" dirty="0"/>
              <a:t> </a:t>
            </a:r>
            <a:r>
              <a:rPr lang="nl-BE" dirty="0" err="1"/>
              <a:t>glass</a:t>
            </a:r>
            <a:r>
              <a:rPr lang="nl-BE" dirty="0"/>
              <a:t> </a:t>
            </a:r>
            <a:r>
              <a:rPr lang="nl-BE" dirty="0" err="1"/>
              <a:t>eel</a:t>
            </a:r>
            <a:r>
              <a:rPr lang="nl-BE" dirty="0"/>
              <a:t> are </a:t>
            </a:r>
            <a:r>
              <a:rPr lang="nl-BE" dirty="0" err="1"/>
              <a:t>moved</a:t>
            </a:r>
            <a:r>
              <a:rPr lang="nl-BE" dirty="0"/>
              <a:t> </a:t>
            </a:r>
            <a:r>
              <a:rPr lang="nl-BE" dirty="0" err="1"/>
              <a:t>into</a:t>
            </a:r>
            <a:r>
              <a:rPr lang="nl-BE" dirty="0"/>
              <a:t> </a:t>
            </a:r>
            <a:r>
              <a:rPr lang="nl-BE" dirty="0" err="1"/>
              <a:t>the</a:t>
            </a:r>
            <a:r>
              <a:rPr lang="nl-BE" dirty="0"/>
              <a:t> polder area.</a:t>
            </a:r>
            <a:endParaRPr lang="en-GB" dirty="0"/>
          </a:p>
        </p:txBody>
      </p:sp>
      <p:sp>
        <p:nvSpPr>
          <p:cNvPr id="4" name="Tijdelijke aanduiding voor dianummer 3"/>
          <p:cNvSpPr>
            <a:spLocks noGrp="1"/>
          </p:cNvSpPr>
          <p:nvPr>
            <p:ph type="sldNum" sz="quarter" idx="5"/>
          </p:nvPr>
        </p:nvSpPr>
        <p:spPr/>
        <p:txBody>
          <a:bodyPr/>
          <a:lstStyle/>
          <a:p>
            <a:pPr rtl="0"/>
            <a:fld id="{69C971FF-EF28-4195-A575-329446EFAA55}" type="slidenum">
              <a:rPr lang="nl-NL" noProof="0" smtClean="0"/>
              <a:t>10</a:t>
            </a:fld>
            <a:endParaRPr lang="nl-NL" noProof="0"/>
          </a:p>
        </p:txBody>
      </p:sp>
    </p:spTree>
    <p:extLst>
      <p:ext uri="{BB962C8B-B14F-4D97-AF65-F5344CB8AC3E}">
        <p14:creationId xmlns:p14="http://schemas.microsoft.com/office/powerpoint/2010/main" val="186655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67C3D9-DA72-4FB8-ACB6-2A1163D4F915}"/>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2424905F-F5D1-407C-9937-5318E55D1E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268F0970-B28F-48E1-AEB0-542F26341982}"/>
              </a:ext>
            </a:extLst>
          </p:cNvPr>
          <p:cNvSpPr>
            <a:spLocks noGrp="1"/>
          </p:cNvSpPr>
          <p:nvPr>
            <p:ph type="dt" sz="half" idx="10"/>
          </p:nvPr>
        </p:nvSpPr>
        <p:spPr/>
        <p:txBody>
          <a:bodyPr/>
          <a:lstStyle/>
          <a:p>
            <a:fld id="{3FF5DF23-BF5E-4173-8DC3-CFEF3EEF9E3B}" type="datetimeFigureOut">
              <a:rPr lang="nl-BE" smtClean="0"/>
              <a:t>20/06/2019</a:t>
            </a:fld>
            <a:endParaRPr lang="nl-BE"/>
          </a:p>
        </p:txBody>
      </p:sp>
      <p:sp>
        <p:nvSpPr>
          <p:cNvPr id="5" name="Tijdelijke aanduiding voor voettekst 4">
            <a:extLst>
              <a:ext uri="{FF2B5EF4-FFF2-40B4-BE49-F238E27FC236}">
                <a16:creationId xmlns:a16="http://schemas.microsoft.com/office/drawing/2014/main" id="{9A333B0B-212A-425F-8642-62E6F77249F0}"/>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F82B98E-EFCE-4866-9AB6-6D9E4AE903D6}"/>
              </a:ext>
            </a:extLst>
          </p:cNvPr>
          <p:cNvSpPr>
            <a:spLocks noGrp="1"/>
          </p:cNvSpPr>
          <p:nvPr>
            <p:ph type="sldNum" sz="quarter" idx="12"/>
          </p:nvPr>
        </p:nvSpPr>
        <p:spPr/>
        <p:txBody>
          <a:bodyPr/>
          <a:lstStyle/>
          <a:p>
            <a:fld id="{16AE409B-D893-464B-A11D-6CD1738F70FE}" type="slidenum">
              <a:rPr lang="nl-BE" smtClean="0"/>
              <a:t>‹nr.›</a:t>
            </a:fld>
            <a:endParaRPr lang="nl-BE"/>
          </a:p>
        </p:txBody>
      </p:sp>
    </p:spTree>
    <p:extLst>
      <p:ext uri="{BB962C8B-B14F-4D97-AF65-F5344CB8AC3E}">
        <p14:creationId xmlns:p14="http://schemas.microsoft.com/office/powerpoint/2010/main" val="192249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DA2C02-072C-4B64-9FFD-623B7D18D9D0}"/>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73F48B8D-6CD1-44E0-B31A-A2E6F16E22CA}"/>
              </a:ext>
            </a:extLst>
          </p:cNvPr>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60AE12EF-C441-445F-8BDB-ECCFC0FDF8D8}"/>
              </a:ext>
            </a:extLst>
          </p:cNvPr>
          <p:cNvSpPr>
            <a:spLocks noGrp="1"/>
          </p:cNvSpPr>
          <p:nvPr>
            <p:ph type="dt" sz="half" idx="10"/>
          </p:nvPr>
        </p:nvSpPr>
        <p:spPr/>
        <p:txBody>
          <a:bodyPr/>
          <a:lstStyle/>
          <a:p>
            <a:fld id="{3FF5DF23-BF5E-4173-8DC3-CFEF3EEF9E3B}" type="datetimeFigureOut">
              <a:rPr lang="nl-BE" smtClean="0"/>
              <a:t>20/06/2019</a:t>
            </a:fld>
            <a:endParaRPr lang="nl-BE"/>
          </a:p>
        </p:txBody>
      </p:sp>
      <p:sp>
        <p:nvSpPr>
          <p:cNvPr id="5" name="Tijdelijke aanduiding voor voettekst 4">
            <a:extLst>
              <a:ext uri="{FF2B5EF4-FFF2-40B4-BE49-F238E27FC236}">
                <a16:creationId xmlns:a16="http://schemas.microsoft.com/office/drawing/2014/main" id="{17CC4647-94C8-430E-AED3-B80D4FAE0B34}"/>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B0DAA15-9109-4F52-9FCF-D575D432F9ED}"/>
              </a:ext>
            </a:extLst>
          </p:cNvPr>
          <p:cNvSpPr>
            <a:spLocks noGrp="1"/>
          </p:cNvSpPr>
          <p:nvPr>
            <p:ph type="sldNum" sz="quarter" idx="12"/>
          </p:nvPr>
        </p:nvSpPr>
        <p:spPr/>
        <p:txBody>
          <a:bodyPr/>
          <a:lstStyle/>
          <a:p>
            <a:fld id="{16AE409B-D893-464B-A11D-6CD1738F70FE}" type="slidenum">
              <a:rPr lang="nl-BE" smtClean="0"/>
              <a:t>‹nr.›</a:t>
            </a:fld>
            <a:endParaRPr lang="nl-BE"/>
          </a:p>
        </p:txBody>
      </p:sp>
    </p:spTree>
    <p:extLst>
      <p:ext uri="{BB962C8B-B14F-4D97-AF65-F5344CB8AC3E}">
        <p14:creationId xmlns:p14="http://schemas.microsoft.com/office/powerpoint/2010/main" val="3421387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C7FA4C51-ECE1-421C-B2F1-ED0D094C1A24}"/>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8C0F940F-9EB3-4B6D-B11A-74217EFE5201}"/>
              </a:ext>
            </a:extLst>
          </p:cNvPr>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D0F8431-DC0A-48AD-A105-E42A9ADD10A8}"/>
              </a:ext>
            </a:extLst>
          </p:cNvPr>
          <p:cNvSpPr>
            <a:spLocks noGrp="1"/>
          </p:cNvSpPr>
          <p:nvPr>
            <p:ph type="dt" sz="half" idx="10"/>
          </p:nvPr>
        </p:nvSpPr>
        <p:spPr/>
        <p:txBody>
          <a:bodyPr/>
          <a:lstStyle/>
          <a:p>
            <a:fld id="{3FF5DF23-BF5E-4173-8DC3-CFEF3EEF9E3B}" type="datetimeFigureOut">
              <a:rPr lang="nl-BE" smtClean="0"/>
              <a:t>20/06/2019</a:t>
            </a:fld>
            <a:endParaRPr lang="nl-BE"/>
          </a:p>
        </p:txBody>
      </p:sp>
      <p:sp>
        <p:nvSpPr>
          <p:cNvPr id="5" name="Tijdelijke aanduiding voor voettekst 4">
            <a:extLst>
              <a:ext uri="{FF2B5EF4-FFF2-40B4-BE49-F238E27FC236}">
                <a16:creationId xmlns:a16="http://schemas.microsoft.com/office/drawing/2014/main" id="{49BB32D4-A106-4D8F-B17C-BFA73EABBE1C}"/>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43D8B368-45AB-4FE3-90FF-1B3041FBAD1A}"/>
              </a:ext>
            </a:extLst>
          </p:cNvPr>
          <p:cNvSpPr>
            <a:spLocks noGrp="1"/>
          </p:cNvSpPr>
          <p:nvPr>
            <p:ph type="sldNum" sz="quarter" idx="12"/>
          </p:nvPr>
        </p:nvSpPr>
        <p:spPr/>
        <p:txBody>
          <a:bodyPr/>
          <a:lstStyle/>
          <a:p>
            <a:fld id="{16AE409B-D893-464B-A11D-6CD1738F70FE}" type="slidenum">
              <a:rPr lang="nl-BE" smtClean="0"/>
              <a:t>‹nr.›</a:t>
            </a:fld>
            <a:endParaRPr lang="nl-BE"/>
          </a:p>
        </p:txBody>
      </p:sp>
    </p:spTree>
    <p:extLst>
      <p:ext uri="{BB962C8B-B14F-4D97-AF65-F5344CB8AC3E}">
        <p14:creationId xmlns:p14="http://schemas.microsoft.com/office/powerpoint/2010/main" val="2915802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97EB8F-EF54-440C-B657-B5099BA7085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092FD45D-E929-409B-8D4B-C04D7D21253F}"/>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D90324A2-8229-4C2B-ADAA-8385FBA12B8E}"/>
              </a:ext>
            </a:extLst>
          </p:cNvPr>
          <p:cNvSpPr>
            <a:spLocks noGrp="1"/>
          </p:cNvSpPr>
          <p:nvPr>
            <p:ph type="dt" sz="half" idx="10"/>
          </p:nvPr>
        </p:nvSpPr>
        <p:spPr/>
        <p:txBody>
          <a:bodyPr/>
          <a:lstStyle/>
          <a:p>
            <a:fld id="{3FF5DF23-BF5E-4173-8DC3-CFEF3EEF9E3B}" type="datetimeFigureOut">
              <a:rPr lang="nl-BE" smtClean="0"/>
              <a:t>20/06/2019</a:t>
            </a:fld>
            <a:endParaRPr lang="nl-BE"/>
          </a:p>
        </p:txBody>
      </p:sp>
      <p:sp>
        <p:nvSpPr>
          <p:cNvPr id="5" name="Tijdelijke aanduiding voor voettekst 4">
            <a:extLst>
              <a:ext uri="{FF2B5EF4-FFF2-40B4-BE49-F238E27FC236}">
                <a16:creationId xmlns:a16="http://schemas.microsoft.com/office/drawing/2014/main" id="{CE2539CE-1248-4609-B107-266F913DB4F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A149620B-1EE6-455F-B295-BB8F2C1D7B3F}"/>
              </a:ext>
            </a:extLst>
          </p:cNvPr>
          <p:cNvSpPr>
            <a:spLocks noGrp="1"/>
          </p:cNvSpPr>
          <p:nvPr>
            <p:ph type="sldNum" sz="quarter" idx="12"/>
          </p:nvPr>
        </p:nvSpPr>
        <p:spPr/>
        <p:txBody>
          <a:bodyPr/>
          <a:lstStyle/>
          <a:p>
            <a:fld id="{16AE409B-D893-464B-A11D-6CD1738F70FE}" type="slidenum">
              <a:rPr lang="nl-BE" smtClean="0"/>
              <a:t>‹nr.›</a:t>
            </a:fld>
            <a:endParaRPr lang="nl-BE"/>
          </a:p>
        </p:txBody>
      </p:sp>
    </p:spTree>
    <p:extLst>
      <p:ext uri="{BB962C8B-B14F-4D97-AF65-F5344CB8AC3E}">
        <p14:creationId xmlns:p14="http://schemas.microsoft.com/office/powerpoint/2010/main" val="3941332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826AA0-915D-4A4C-8324-AB8D91E8A100}"/>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D4BAC1BF-B5C5-4B68-9F86-C0CCDBB00A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a16="http://schemas.microsoft.com/office/drawing/2014/main" id="{B5077A2D-026B-4B47-A82D-20D66EF8A911}"/>
              </a:ext>
            </a:extLst>
          </p:cNvPr>
          <p:cNvSpPr>
            <a:spLocks noGrp="1"/>
          </p:cNvSpPr>
          <p:nvPr>
            <p:ph type="dt" sz="half" idx="10"/>
          </p:nvPr>
        </p:nvSpPr>
        <p:spPr/>
        <p:txBody>
          <a:bodyPr/>
          <a:lstStyle/>
          <a:p>
            <a:fld id="{3FF5DF23-BF5E-4173-8DC3-CFEF3EEF9E3B}" type="datetimeFigureOut">
              <a:rPr lang="nl-BE" smtClean="0"/>
              <a:t>20/06/2019</a:t>
            </a:fld>
            <a:endParaRPr lang="nl-BE"/>
          </a:p>
        </p:txBody>
      </p:sp>
      <p:sp>
        <p:nvSpPr>
          <p:cNvPr id="5" name="Tijdelijke aanduiding voor voettekst 4">
            <a:extLst>
              <a:ext uri="{FF2B5EF4-FFF2-40B4-BE49-F238E27FC236}">
                <a16:creationId xmlns:a16="http://schemas.microsoft.com/office/drawing/2014/main" id="{008271D2-F8D2-4EA4-837D-B742DD336A2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9ADEBF77-5146-4A42-8376-79272BF29529}"/>
              </a:ext>
            </a:extLst>
          </p:cNvPr>
          <p:cNvSpPr>
            <a:spLocks noGrp="1"/>
          </p:cNvSpPr>
          <p:nvPr>
            <p:ph type="sldNum" sz="quarter" idx="12"/>
          </p:nvPr>
        </p:nvSpPr>
        <p:spPr/>
        <p:txBody>
          <a:bodyPr/>
          <a:lstStyle/>
          <a:p>
            <a:fld id="{16AE409B-D893-464B-A11D-6CD1738F70FE}" type="slidenum">
              <a:rPr lang="nl-BE" smtClean="0"/>
              <a:t>‹nr.›</a:t>
            </a:fld>
            <a:endParaRPr lang="nl-BE"/>
          </a:p>
        </p:txBody>
      </p:sp>
    </p:spTree>
    <p:extLst>
      <p:ext uri="{BB962C8B-B14F-4D97-AF65-F5344CB8AC3E}">
        <p14:creationId xmlns:p14="http://schemas.microsoft.com/office/powerpoint/2010/main" val="1100348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B9902E-B23C-4210-9B4C-07D6F6F47D59}"/>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87ACAAD-EB74-4089-BEAF-C26915C3BD27}"/>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C25D79CD-48DB-4980-9D4B-A8B4F8D456EC}"/>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FE5F606E-D54A-4D1F-9FC9-25118A9EBB8A}"/>
              </a:ext>
            </a:extLst>
          </p:cNvPr>
          <p:cNvSpPr>
            <a:spLocks noGrp="1"/>
          </p:cNvSpPr>
          <p:nvPr>
            <p:ph type="dt" sz="half" idx="10"/>
          </p:nvPr>
        </p:nvSpPr>
        <p:spPr/>
        <p:txBody>
          <a:bodyPr/>
          <a:lstStyle/>
          <a:p>
            <a:fld id="{3FF5DF23-BF5E-4173-8DC3-CFEF3EEF9E3B}" type="datetimeFigureOut">
              <a:rPr lang="nl-BE" smtClean="0"/>
              <a:t>20/06/2019</a:t>
            </a:fld>
            <a:endParaRPr lang="nl-BE"/>
          </a:p>
        </p:txBody>
      </p:sp>
      <p:sp>
        <p:nvSpPr>
          <p:cNvPr id="6" name="Tijdelijke aanduiding voor voettekst 5">
            <a:extLst>
              <a:ext uri="{FF2B5EF4-FFF2-40B4-BE49-F238E27FC236}">
                <a16:creationId xmlns:a16="http://schemas.microsoft.com/office/drawing/2014/main" id="{A31CE8B0-8BE5-46E8-96E5-812AC7F5FB4F}"/>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E7CBF04A-1493-466D-8FF4-F102B85B9307}"/>
              </a:ext>
            </a:extLst>
          </p:cNvPr>
          <p:cNvSpPr>
            <a:spLocks noGrp="1"/>
          </p:cNvSpPr>
          <p:nvPr>
            <p:ph type="sldNum" sz="quarter" idx="12"/>
          </p:nvPr>
        </p:nvSpPr>
        <p:spPr/>
        <p:txBody>
          <a:bodyPr/>
          <a:lstStyle/>
          <a:p>
            <a:fld id="{16AE409B-D893-464B-A11D-6CD1738F70FE}" type="slidenum">
              <a:rPr lang="nl-BE" smtClean="0"/>
              <a:t>‹nr.›</a:t>
            </a:fld>
            <a:endParaRPr lang="nl-BE"/>
          </a:p>
        </p:txBody>
      </p:sp>
    </p:spTree>
    <p:extLst>
      <p:ext uri="{BB962C8B-B14F-4D97-AF65-F5344CB8AC3E}">
        <p14:creationId xmlns:p14="http://schemas.microsoft.com/office/powerpoint/2010/main" val="2538244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B6C644-661A-41A0-89B5-CD5382DC3756}"/>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79F47AE-4BF3-46BA-B0C6-C2BB7BFA8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82AC2302-BC91-44D3-B464-4C2A649819DC}"/>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77F4FC6F-F429-4502-960E-9263953CB0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EE56FD42-ABF7-4846-82C2-639CDA2D3B51}"/>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0E056FD-48A7-4C5C-95BD-1F1A905085E1}"/>
              </a:ext>
            </a:extLst>
          </p:cNvPr>
          <p:cNvSpPr>
            <a:spLocks noGrp="1"/>
          </p:cNvSpPr>
          <p:nvPr>
            <p:ph type="dt" sz="half" idx="10"/>
          </p:nvPr>
        </p:nvSpPr>
        <p:spPr/>
        <p:txBody>
          <a:bodyPr/>
          <a:lstStyle/>
          <a:p>
            <a:fld id="{3FF5DF23-BF5E-4173-8DC3-CFEF3EEF9E3B}" type="datetimeFigureOut">
              <a:rPr lang="nl-BE" smtClean="0"/>
              <a:t>20/06/2019</a:t>
            </a:fld>
            <a:endParaRPr lang="nl-BE"/>
          </a:p>
        </p:txBody>
      </p:sp>
      <p:sp>
        <p:nvSpPr>
          <p:cNvPr id="8" name="Tijdelijke aanduiding voor voettekst 7">
            <a:extLst>
              <a:ext uri="{FF2B5EF4-FFF2-40B4-BE49-F238E27FC236}">
                <a16:creationId xmlns:a16="http://schemas.microsoft.com/office/drawing/2014/main" id="{0D96E946-A9B0-450C-90D6-0B90E1365113}"/>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D2259D93-3389-4094-9868-41C4A141C01D}"/>
              </a:ext>
            </a:extLst>
          </p:cNvPr>
          <p:cNvSpPr>
            <a:spLocks noGrp="1"/>
          </p:cNvSpPr>
          <p:nvPr>
            <p:ph type="sldNum" sz="quarter" idx="12"/>
          </p:nvPr>
        </p:nvSpPr>
        <p:spPr/>
        <p:txBody>
          <a:bodyPr/>
          <a:lstStyle/>
          <a:p>
            <a:fld id="{16AE409B-D893-464B-A11D-6CD1738F70FE}" type="slidenum">
              <a:rPr lang="nl-BE" smtClean="0"/>
              <a:t>‹nr.›</a:t>
            </a:fld>
            <a:endParaRPr lang="nl-BE"/>
          </a:p>
        </p:txBody>
      </p:sp>
    </p:spTree>
    <p:extLst>
      <p:ext uri="{BB962C8B-B14F-4D97-AF65-F5344CB8AC3E}">
        <p14:creationId xmlns:p14="http://schemas.microsoft.com/office/powerpoint/2010/main" val="1025321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E254CD-7784-42D0-B952-8FF2332A2C03}"/>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7EFFAFD1-3858-4250-A2C3-698B9345AF97}"/>
              </a:ext>
            </a:extLst>
          </p:cNvPr>
          <p:cNvSpPr>
            <a:spLocks noGrp="1"/>
          </p:cNvSpPr>
          <p:nvPr>
            <p:ph type="dt" sz="half" idx="10"/>
          </p:nvPr>
        </p:nvSpPr>
        <p:spPr/>
        <p:txBody>
          <a:bodyPr/>
          <a:lstStyle/>
          <a:p>
            <a:fld id="{3FF5DF23-BF5E-4173-8DC3-CFEF3EEF9E3B}" type="datetimeFigureOut">
              <a:rPr lang="nl-BE" smtClean="0"/>
              <a:t>20/06/2019</a:t>
            </a:fld>
            <a:endParaRPr lang="nl-BE"/>
          </a:p>
        </p:txBody>
      </p:sp>
      <p:sp>
        <p:nvSpPr>
          <p:cNvPr id="4" name="Tijdelijke aanduiding voor voettekst 3">
            <a:extLst>
              <a:ext uri="{FF2B5EF4-FFF2-40B4-BE49-F238E27FC236}">
                <a16:creationId xmlns:a16="http://schemas.microsoft.com/office/drawing/2014/main" id="{FFEC1332-FC59-4EC3-9107-D69BD4F42EBC}"/>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5D433AC7-F992-4A2F-AFF3-BC7CA34E1E64}"/>
              </a:ext>
            </a:extLst>
          </p:cNvPr>
          <p:cNvSpPr>
            <a:spLocks noGrp="1"/>
          </p:cNvSpPr>
          <p:nvPr>
            <p:ph type="sldNum" sz="quarter" idx="12"/>
          </p:nvPr>
        </p:nvSpPr>
        <p:spPr/>
        <p:txBody>
          <a:bodyPr/>
          <a:lstStyle/>
          <a:p>
            <a:fld id="{16AE409B-D893-464B-A11D-6CD1738F70FE}" type="slidenum">
              <a:rPr lang="nl-BE" smtClean="0"/>
              <a:t>‹nr.›</a:t>
            </a:fld>
            <a:endParaRPr lang="nl-BE"/>
          </a:p>
        </p:txBody>
      </p:sp>
    </p:spTree>
    <p:extLst>
      <p:ext uri="{BB962C8B-B14F-4D97-AF65-F5344CB8AC3E}">
        <p14:creationId xmlns:p14="http://schemas.microsoft.com/office/powerpoint/2010/main" val="2834704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0CBC77C-ED75-4271-A950-ACE541E87DBE}"/>
              </a:ext>
            </a:extLst>
          </p:cNvPr>
          <p:cNvSpPr>
            <a:spLocks noGrp="1"/>
          </p:cNvSpPr>
          <p:nvPr>
            <p:ph type="dt" sz="half" idx="10"/>
          </p:nvPr>
        </p:nvSpPr>
        <p:spPr/>
        <p:txBody>
          <a:bodyPr/>
          <a:lstStyle/>
          <a:p>
            <a:fld id="{3FF5DF23-BF5E-4173-8DC3-CFEF3EEF9E3B}" type="datetimeFigureOut">
              <a:rPr lang="nl-BE" smtClean="0"/>
              <a:t>20/06/2019</a:t>
            </a:fld>
            <a:endParaRPr lang="nl-BE"/>
          </a:p>
        </p:txBody>
      </p:sp>
      <p:sp>
        <p:nvSpPr>
          <p:cNvPr id="3" name="Tijdelijke aanduiding voor voettekst 2">
            <a:extLst>
              <a:ext uri="{FF2B5EF4-FFF2-40B4-BE49-F238E27FC236}">
                <a16:creationId xmlns:a16="http://schemas.microsoft.com/office/drawing/2014/main" id="{936BE92D-CACB-4716-9D02-364912233F81}"/>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98D1979F-8719-488E-9076-12DBE7731C73}"/>
              </a:ext>
            </a:extLst>
          </p:cNvPr>
          <p:cNvSpPr>
            <a:spLocks noGrp="1"/>
          </p:cNvSpPr>
          <p:nvPr>
            <p:ph type="sldNum" sz="quarter" idx="12"/>
          </p:nvPr>
        </p:nvSpPr>
        <p:spPr/>
        <p:txBody>
          <a:bodyPr/>
          <a:lstStyle/>
          <a:p>
            <a:fld id="{16AE409B-D893-464B-A11D-6CD1738F70FE}" type="slidenum">
              <a:rPr lang="nl-BE" smtClean="0"/>
              <a:t>‹nr.›</a:t>
            </a:fld>
            <a:endParaRPr lang="nl-BE"/>
          </a:p>
        </p:txBody>
      </p:sp>
    </p:spTree>
    <p:extLst>
      <p:ext uri="{BB962C8B-B14F-4D97-AF65-F5344CB8AC3E}">
        <p14:creationId xmlns:p14="http://schemas.microsoft.com/office/powerpoint/2010/main" val="2239274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F35C6A-6E8A-4C3F-8973-E9D4CAFD442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8BD90569-6F3E-4934-B97B-6801E7D0D0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0932C319-5986-47ED-ABCC-E8EF42793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FCE51FD3-EFF3-4B03-9D66-CF226E525027}"/>
              </a:ext>
            </a:extLst>
          </p:cNvPr>
          <p:cNvSpPr>
            <a:spLocks noGrp="1"/>
          </p:cNvSpPr>
          <p:nvPr>
            <p:ph type="dt" sz="half" idx="10"/>
          </p:nvPr>
        </p:nvSpPr>
        <p:spPr/>
        <p:txBody>
          <a:bodyPr/>
          <a:lstStyle/>
          <a:p>
            <a:fld id="{3FF5DF23-BF5E-4173-8DC3-CFEF3EEF9E3B}" type="datetimeFigureOut">
              <a:rPr lang="nl-BE" smtClean="0"/>
              <a:t>20/06/2019</a:t>
            </a:fld>
            <a:endParaRPr lang="nl-BE"/>
          </a:p>
        </p:txBody>
      </p:sp>
      <p:sp>
        <p:nvSpPr>
          <p:cNvPr id="6" name="Tijdelijke aanduiding voor voettekst 5">
            <a:extLst>
              <a:ext uri="{FF2B5EF4-FFF2-40B4-BE49-F238E27FC236}">
                <a16:creationId xmlns:a16="http://schemas.microsoft.com/office/drawing/2014/main" id="{21FDF15E-BA74-416A-96E2-66D0AC0DB55E}"/>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92963E42-62CC-41F1-A3C7-827FCEFB1AA3}"/>
              </a:ext>
            </a:extLst>
          </p:cNvPr>
          <p:cNvSpPr>
            <a:spLocks noGrp="1"/>
          </p:cNvSpPr>
          <p:nvPr>
            <p:ph type="sldNum" sz="quarter" idx="12"/>
          </p:nvPr>
        </p:nvSpPr>
        <p:spPr/>
        <p:txBody>
          <a:bodyPr/>
          <a:lstStyle/>
          <a:p>
            <a:fld id="{16AE409B-D893-464B-A11D-6CD1738F70FE}" type="slidenum">
              <a:rPr lang="nl-BE" smtClean="0"/>
              <a:t>‹nr.›</a:t>
            </a:fld>
            <a:endParaRPr lang="nl-BE"/>
          </a:p>
        </p:txBody>
      </p:sp>
    </p:spTree>
    <p:extLst>
      <p:ext uri="{BB962C8B-B14F-4D97-AF65-F5344CB8AC3E}">
        <p14:creationId xmlns:p14="http://schemas.microsoft.com/office/powerpoint/2010/main" val="1151639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2621C7-BECA-4A00-8DD0-A014058A2D1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BDA4ABE9-2103-4DCD-9830-EEB4D5DDD3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9C2A0666-7294-4A58-A40C-7608909E6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66E11ACF-05F9-43C7-8DC8-B34ABA441C3D}"/>
              </a:ext>
            </a:extLst>
          </p:cNvPr>
          <p:cNvSpPr>
            <a:spLocks noGrp="1"/>
          </p:cNvSpPr>
          <p:nvPr>
            <p:ph type="dt" sz="half" idx="10"/>
          </p:nvPr>
        </p:nvSpPr>
        <p:spPr/>
        <p:txBody>
          <a:bodyPr/>
          <a:lstStyle/>
          <a:p>
            <a:fld id="{3FF5DF23-BF5E-4173-8DC3-CFEF3EEF9E3B}" type="datetimeFigureOut">
              <a:rPr lang="nl-BE" smtClean="0"/>
              <a:t>20/06/2019</a:t>
            </a:fld>
            <a:endParaRPr lang="nl-BE"/>
          </a:p>
        </p:txBody>
      </p:sp>
      <p:sp>
        <p:nvSpPr>
          <p:cNvPr id="6" name="Tijdelijke aanduiding voor voettekst 5">
            <a:extLst>
              <a:ext uri="{FF2B5EF4-FFF2-40B4-BE49-F238E27FC236}">
                <a16:creationId xmlns:a16="http://schemas.microsoft.com/office/drawing/2014/main" id="{F428D393-FDFE-41E2-ABF8-57FA70D385FC}"/>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E4A1629A-EE01-4927-9326-FC971DE895C5}"/>
              </a:ext>
            </a:extLst>
          </p:cNvPr>
          <p:cNvSpPr>
            <a:spLocks noGrp="1"/>
          </p:cNvSpPr>
          <p:nvPr>
            <p:ph type="sldNum" sz="quarter" idx="12"/>
          </p:nvPr>
        </p:nvSpPr>
        <p:spPr/>
        <p:txBody>
          <a:bodyPr/>
          <a:lstStyle/>
          <a:p>
            <a:fld id="{16AE409B-D893-464B-A11D-6CD1738F70FE}" type="slidenum">
              <a:rPr lang="nl-BE" smtClean="0"/>
              <a:t>‹nr.›</a:t>
            </a:fld>
            <a:endParaRPr lang="nl-BE"/>
          </a:p>
        </p:txBody>
      </p:sp>
    </p:spTree>
    <p:extLst>
      <p:ext uri="{BB962C8B-B14F-4D97-AF65-F5344CB8AC3E}">
        <p14:creationId xmlns:p14="http://schemas.microsoft.com/office/powerpoint/2010/main" val="1894018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alpha val="96000"/>
          </a:schemeClr>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498A5925-715E-4E37-830F-E24911097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1548ADD-012A-4AB1-AE05-5EAAF5A93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BB456D28-A944-4F53-9BB7-6B2DEABE60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5DF23-BF5E-4173-8DC3-CFEF3EEF9E3B}" type="datetimeFigureOut">
              <a:rPr lang="nl-BE" smtClean="0"/>
              <a:t>20/06/2019</a:t>
            </a:fld>
            <a:endParaRPr lang="nl-BE"/>
          </a:p>
        </p:txBody>
      </p:sp>
      <p:sp>
        <p:nvSpPr>
          <p:cNvPr id="5" name="Tijdelijke aanduiding voor voettekst 4">
            <a:extLst>
              <a:ext uri="{FF2B5EF4-FFF2-40B4-BE49-F238E27FC236}">
                <a16:creationId xmlns:a16="http://schemas.microsoft.com/office/drawing/2014/main" id="{61C9B4F7-9162-4459-A350-6E4F540EC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298E3413-631E-4D0E-98C7-5323960B84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E409B-D893-464B-A11D-6CD1738F70FE}" type="slidenum">
              <a:rPr lang="nl-BE" smtClean="0"/>
              <a:t>‹nr.›</a:t>
            </a:fld>
            <a:endParaRPr lang="nl-BE"/>
          </a:p>
        </p:txBody>
      </p:sp>
    </p:spTree>
    <p:extLst>
      <p:ext uri="{BB962C8B-B14F-4D97-AF65-F5344CB8AC3E}">
        <p14:creationId xmlns:p14="http://schemas.microsoft.com/office/powerpoint/2010/main" val="376505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89BF651-88B6-4923-B652-01E95F40D104}"/>
              </a:ext>
            </a:extLst>
          </p:cNvPr>
          <p:cNvPicPr>
            <a:picLocks noChangeAspect="1"/>
          </p:cNvPicPr>
          <p:nvPr/>
        </p:nvPicPr>
        <p:blipFill rotWithShape="1">
          <a:blip r:embed="rId3">
            <a:extLst>
              <a:ext uri="{28A0092B-C50C-407E-A947-70E740481C1C}">
                <a14:useLocalDpi xmlns:a14="http://schemas.microsoft.com/office/drawing/2010/main" val="0"/>
              </a:ext>
            </a:extLst>
          </a:blip>
          <a:srcRect b="25000"/>
          <a:stretch/>
        </p:blipFill>
        <p:spPr>
          <a:xfrm>
            <a:off x="20" y="10"/>
            <a:ext cx="12191980" cy="6857990"/>
          </a:xfrm>
          <a:prstGeom prst="rect">
            <a:avLst/>
          </a:prstGeom>
        </p:spPr>
      </p:pic>
      <p:sp>
        <p:nvSpPr>
          <p:cNvPr id="11" name="Tekstvak 10">
            <a:extLst>
              <a:ext uri="{FF2B5EF4-FFF2-40B4-BE49-F238E27FC236}">
                <a16:creationId xmlns:a16="http://schemas.microsoft.com/office/drawing/2014/main" id="{074DDC17-E2AC-4241-9284-832D3356FD41}"/>
              </a:ext>
            </a:extLst>
          </p:cNvPr>
          <p:cNvSpPr txBox="1"/>
          <p:nvPr/>
        </p:nvSpPr>
        <p:spPr>
          <a:xfrm>
            <a:off x="0" y="0"/>
            <a:ext cx="3164230" cy="6986528"/>
          </a:xfrm>
          <a:prstGeom prst="rect">
            <a:avLst/>
          </a:prstGeom>
          <a:solidFill>
            <a:schemeClr val="bg1"/>
          </a:solidFill>
        </p:spPr>
        <p:txBody>
          <a:bodyPr wrap="square" rtlCol="0">
            <a:spAutoFit/>
          </a:bodyPr>
          <a:lstStyle/>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endParaRPr lang="nl-BE" sz="1600" dirty="0"/>
          </a:p>
          <a:p>
            <a:r>
              <a:rPr lang="nl-BE" sz="1600" dirty="0">
                <a:solidFill>
                  <a:schemeClr val="bg1">
                    <a:lumMod val="50000"/>
                  </a:schemeClr>
                </a:solidFill>
              </a:rPr>
              <a:t>M</a:t>
            </a:r>
            <a:r>
              <a:rPr lang="en-US" sz="1600" dirty="0">
                <a:solidFill>
                  <a:schemeClr val="bg1">
                    <a:lumMod val="50000"/>
                  </a:schemeClr>
                </a:solidFill>
              </a:rPr>
              <a:t>aster Biology</a:t>
            </a:r>
            <a:br>
              <a:rPr lang="en-US" sz="1600" dirty="0">
                <a:solidFill>
                  <a:schemeClr val="bg1">
                    <a:lumMod val="50000"/>
                  </a:schemeClr>
                </a:solidFill>
              </a:rPr>
            </a:br>
            <a:r>
              <a:rPr lang="en-US" sz="1600" dirty="0">
                <a:solidFill>
                  <a:schemeClr val="bg1">
                    <a:lumMod val="50000"/>
                  </a:schemeClr>
                </a:solidFill>
              </a:rPr>
              <a:t>Evolutionary Biology &amp; Biodiversity</a:t>
            </a:r>
          </a:p>
          <a:p>
            <a:r>
              <a:rPr lang="nl-BE" sz="1600" dirty="0">
                <a:solidFill>
                  <a:schemeClr val="bg1">
                    <a:lumMod val="50000"/>
                  </a:schemeClr>
                </a:solidFill>
              </a:rPr>
              <a:t>Supervisor: Dr. </a:t>
            </a:r>
            <a:r>
              <a:rPr lang="nl-BE" sz="1600" dirty="0" err="1">
                <a:solidFill>
                  <a:schemeClr val="bg1">
                    <a:lumMod val="50000"/>
                  </a:schemeClr>
                </a:solidFill>
              </a:rPr>
              <a:t>Pieterjan</a:t>
            </a:r>
            <a:r>
              <a:rPr lang="nl-BE" sz="1600" dirty="0">
                <a:solidFill>
                  <a:schemeClr val="bg1">
                    <a:lumMod val="50000"/>
                  </a:schemeClr>
                </a:solidFill>
              </a:rPr>
              <a:t> Verhelst</a:t>
            </a:r>
          </a:p>
          <a:p>
            <a:r>
              <a:rPr lang="nl-BE" sz="1600" dirty="0">
                <a:solidFill>
                  <a:schemeClr val="bg1">
                    <a:lumMod val="50000"/>
                  </a:schemeClr>
                </a:solidFill>
              </a:rPr>
              <a:t>Promotors:</a:t>
            </a:r>
          </a:p>
          <a:p>
            <a:pPr marL="285750" indent="-285750">
              <a:buFont typeface="Arial" panose="020B0604020202020204" pitchFamily="34" charset="0"/>
              <a:buChar char="•"/>
            </a:pPr>
            <a:r>
              <a:rPr lang="nl-BE" sz="1600" dirty="0">
                <a:solidFill>
                  <a:schemeClr val="bg1">
                    <a:lumMod val="50000"/>
                  </a:schemeClr>
                </a:solidFill>
              </a:rPr>
              <a:t>Prof. Dr. Marleen De </a:t>
            </a:r>
            <a:r>
              <a:rPr lang="nl-BE" sz="1600" dirty="0" err="1">
                <a:solidFill>
                  <a:schemeClr val="bg1">
                    <a:lumMod val="50000"/>
                  </a:schemeClr>
                </a:solidFill>
              </a:rPr>
              <a:t>Troch</a:t>
            </a:r>
            <a:endParaRPr lang="nl-BE" sz="1600" dirty="0">
              <a:solidFill>
                <a:schemeClr val="bg1">
                  <a:lumMod val="50000"/>
                </a:schemeClr>
              </a:solidFill>
            </a:endParaRPr>
          </a:p>
          <a:p>
            <a:pPr marL="285750" indent="-285750">
              <a:buFont typeface="Arial" panose="020B0604020202020204" pitchFamily="34" charset="0"/>
              <a:buChar char="•"/>
            </a:pPr>
            <a:r>
              <a:rPr lang="nl-BE" sz="1600" dirty="0">
                <a:solidFill>
                  <a:schemeClr val="bg1">
                    <a:lumMod val="50000"/>
                  </a:schemeClr>
                </a:solidFill>
              </a:rPr>
              <a:t>Dr. Jeroen Van Wichelen</a:t>
            </a:r>
          </a:p>
          <a:p>
            <a:endParaRPr lang="nl-BE" sz="1600" dirty="0"/>
          </a:p>
          <a:p>
            <a:endParaRPr lang="nl-BE" sz="1600" dirty="0"/>
          </a:p>
        </p:txBody>
      </p:sp>
      <p:sp>
        <p:nvSpPr>
          <p:cNvPr id="15"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el 1">
            <a:extLst>
              <a:ext uri="{FF2B5EF4-FFF2-40B4-BE49-F238E27FC236}">
                <a16:creationId xmlns:a16="http://schemas.microsoft.com/office/drawing/2014/main" id="{4A672423-4226-4F44-9326-31328CA62E95}"/>
              </a:ext>
            </a:extLst>
          </p:cNvPr>
          <p:cNvSpPr>
            <a:spLocks noGrp="1"/>
          </p:cNvSpPr>
          <p:nvPr>
            <p:ph type="ctrTitle"/>
          </p:nvPr>
        </p:nvSpPr>
        <p:spPr>
          <a:xfrm>
            <a:off x="8022021" y="3231931"/>
            <a:ext cx="3852041" cy="1834056"/>
          </a:xfrm>
        </p:spPr>
        <p:txBody>
          <a:bodyPr>
            <a:normAutofit/>
          </a:bodyPr>
          <a:lstStyle/>
          <a:p>
            <a:r>
              <a:rPr lang="nl-BE" sz="2800" b="1" dirty="0"/>
              <a:t>THE INFLUENCE OF ARTIFICIAL CANAL DYNAMICS ON EUROPEAN EEL RECRUITS</a:t>
            </a:r>
          </a:p>
        </p:txBody>
      </p:sp>
      <p:sp>
        <p:nvSpPr>
          <p:cNvPr id="3" name="Ondertitel 2">
            <a:extLst>
              <a:ext uri="{FF2B5EF4-FFF2-40B4-BE49-F238E27FC236}">
                <a16:creationId xmlns:a16="http://schemas.microsoft.com/office/drawing/2014/main" id="{070429A5-9D18-4069-AEB1-07C23B94AD5D}"/>
              </a:ext>
            </a:extLst>
          </p:cNvPr>
          <p:cNvSpPr>
            <a:spLocks noGrp="1"/>
          </p:cNvSpPr>
          <p:nvPr>
            <p:ph type="subTitle" idx="1"/>
          </p:nvPr>
        </p:nvSpPr>
        <p:spPr>
          <a:xfrm>
            <a:off x="7782910" y="5242675"/>
            <a:ext cx="4330262" cy="683284"/>
          </a:xfrm>
        </p:spPr>
        <p:txBody>
          <a:bodyPr>
            <a:normAutofit/>
          </a:bodyPr>
          <a:lstStyle/>
          <a:p>
            <a:r>
              <a:rPr lang="nl-BE" sz="2000" dirty="0"/>
              <a:t>Michiel </a:t>
            </a:r>
            <a:r>
              <a:rPr lang="nl-BE" sz="2000" dirty="0" err="1"/>
              <a:t>Perneel</a:t>
            </a:r>
            <a:endParaRPr lang="nl-BE" sz="2000" dirty="0"/>
          </a:p>
        </p:txBody>
      </p:sp>
      <p:cxnSp>
        <p:nvCxnSpPr>
          <p:cNvPr id="19" name="Straight Connector 16">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7D267D66-07B7-4EC1-ABFB-94F3D66A8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25" y="3493264"/>
            <a:ext cx="1933181" cy="966591"/>
          </a:xfrm>
          <a:prstGeom prst="rect">
            <a:avLst/>
          </a:prstGeom>
        </p:spPr>
      </p:pic>
      <p:pic>
        <p:nvPicPr>
          <p:cNvPr id="9" name="Afbeelding 8">
            <a:extLst>
              <a:ext uri="{FF2B5EF4-FFF2-40B4-BE49-F238E27FC236}">
                <a16:creationId xmlns:a16="http://schemas.microsoft.com/office/drawing/2014/main" id="{D4C51CFC-D7A1-4ECB-B871-DB3CBEC64B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938948"/>
            <a:ext cx="3164230" cy="403626"/>
          </a:xfrm>
          <a:prstGeom prst="rect">
            <a:avLst/>
          </a:prstGeom>
        </p:spPr>
      </p:pic>
      <p:pic>
        <p:nvPicPr>
          <p:cNvPr id="29" name="Afbeelding 28">
            <a:extLst>
              <a:ext uri="{FF2B5EF4-FFF2-40B4-BE49-F238E27FC236}">
                <a16:creationId xmlns:a16="http://schemas.microsoft.com/office/drawing/2014/main" id="{B04041C5-721F-4573-8DB0-895218074D8C}"/>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894" y="2109986"/>
            <a:ext cx="1568438" cy="1254750"/>
          </a:xfrm>
          <a:prstGeom prst="rect">
            <a:avLst/>
          </a:prstGeom>
        </p:spPr>
      </p:pic>
    </p:spTree>
    <p:extLst>
      <p:ext uri="{BB962C8B-B14F-4D97-AF65-F5344CB8AC3E}">
        <p14:creationId xmlns:p14="http://schemas.microsoft.com/office/powerpoint/2010/main" val="449414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325BA-6D7B-4145-A382-520578E178FA}"/>
              </a:ext>
            </a:extLst>
          </p:cNvPr>
          <p:cNvSpPr>
            <a:spLocks noGrp="1"/>
          </p:cNvSpPr>
          <p:nvPr>
            <p:ph type="title"/>
          </p:nvPr>
        </p:nvSpPr>
        <p:spPr>
          <a:xfrm>
            <a:off x="765284" y="430287"/>
            <a:ext cx="4660774" cy="835496"/>
          </a:xfrm>
        </p:spPr>
        <p:txBody>
          <a:bodyPr/>
          <a:lstStyle/>
          <a:p>
            <a:r>
              <a:rPr lang="nl-BE" dirty="0" err="1"/>
              <a:t>Study</a:t>
            </a:r>
            <a:r>
              <a:rPr lang="nl-BE" dirty="0"/>
              <a:t> area</a:t>
            </a:r>
            <a:endParaRPr lang="en-GB" dirty="0"/>
          </a:p>
        </p:txBody>
      </p:sp>
      <p:pic>
        <p:nvPicPr>
          <p:cNvPr id="5" name="Tijdelijke aanduiding voor inhoud 4">
            <a:extLst>
              <a:ext uri="{FF2B5EF4-FFF2-40B4-BE49-F238E27FC236}">
                <a16:creationId xmlns:a16="http://schemas.microsoft.com/office/drawing/2014/main" id="{C0B96536-1B75-47B1-AB0C-A69D44AB496E}"/>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1558"/>
          <a:stretch/>
        </p:blipFill>
        <p:spPr>
          <a:xfrm>
            <a:off x="765284" y="1265783"/>
            <a:ext cx="10801200" cy="5373464"/>
          </a:xfrm>
        </p:spPr>
      </p:pic>
      <p:pic>
        <p:nvPicPr>
          <p:cNvPr id="2050" name="Picture 2">
            <a:extLst>
              <a:ext uri="{FF2B5EF4-FFF2-40B4-BE49-F238E27FC236}">
                <a16:creationId xmlns:a16="http://schemas.microsoft.com/office/drawing/2014/main" id="{9AAB1E3B-B1DA-4D10-99EB-A46115949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6085" y="1262676"/>
            <a:ext cx="3600399" cy="2016224"/>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E8B052D4-A335-4B81-A761-782318219758}"/>
              </a:ext>
            </a:extLst>
          </p:cNvPr>
          <p:cNvPicPr/>
          <p:nvPr/>
        </p:nvPicPr>
        <p:blipFill rotWithShape="1">
          <a:blip r:embed="rId5">
            <a:extLst>
              <a:ext uri="{28A0092B-C50C-407E-A947-70E740481C1C}">
                <a14:useLocalDpi xmlns:a14="http://schemas.microsoft.com/office/drawing/2010/main" val="0"/>
              </a:ext>
            </a:extLst>
          </a:blip>
          <a:srcRect l="20807"/>
          <a:stretch/>
        </p:blipFill>
        <p:spPr bwMode="auto">
          <a:xfrm>
            <a:off x="1855152" y="1262676"/>
            <a:ext cx="8142288" cy="53734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037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7939E142-49AF-4040-A867-93ABF1638ECA}"/>
              </a:ext>
            </a:extLst>
          </p:cNvPr>
          <p:cNvSpPr>
            <a:spLocks noGrp="1"/>
          </p:cNvSpPr>
          <p:nvPr>
            <p:ph idx="1"/>
          </p:nvPr>
        </p:nvSpPr>
        <p:spPr>
          <a:xfrm>
            <a:off x="1698435" y="2577533"/>
            <a:ext cx="3977640" cy="1702934"/>
          </a:xfrm>
        </p:spPr>
        <p:txBody>
          <a:bodyPr/>
          <a:lstStyle/>
          <a:p>
            <a:r>
              <a:rPr lang="nl-BE" dirty="0"/>
              <a:t>20,000 ha polder</a:t>
            </a:r>
          </a:p>
          <a:p>
            <a:r>
              <a:rPr lang="nl-BE" dirty="0"/>
              <a:t>Lots of </a:t>
            </a:r>
            <a:r>
              <a:rPr lang="nl-BE" dirty="0" err="1"/>
              <a:t>connected</a:t>
            </a:r>
            <a:r>
              <a:rPr lang="nl-BE" dirty="0"/>
              <a:t> streams</a:t>
            </a:r>
            <a:endParaRPr lang="en-GB" dirty="0"/>
          </a:p>
        </p:txBody>
      </p:sp>
      <p:pic>
        <p:nvPicPr>
          <p:cNvPr id="4" name="Tijdelijke aanduiding voor inhoud 4">
            <a:extLst>
              <a:ext uri="{FF2B5EF4-FFF2-40B4-BE49-F238E27FC236}">
                <a16:creationId xmlns:a16="http://schemas.microsoft.com/office/drawing/2014/main" id="{401296E4-9203-4825-A831-BD864BD9C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926" y="93688"/>
            <a:ext cx="5523887" cy="6858000"/>
          </a:xfrm>
          <a:prstGeom prst="rect">
            <a:avLst/>
          </a:prstGeom>
        </p:spPr>
      </p:pic>
    </p:spTree>
    <p:extLst>
      <p:ext uri="{BB962C8B-B14F-4D97-AF65-F5344CB8AC3E}">
        <p14:creationId xmlns:p14="http://schemas.microsoft.com/office/powerpoint/2010/main" val="4072124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FDBA6A48-0C7E-4A4E-8DA4-594C691175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9739" y="1041370"/>
            <a:ext cx="8330786" cy="3655907"/>
          </a:xfrm>
        </p:spPr>
      </p:pic>
      <p:pic>
        <p:nvPicPr>
          <p:cNvPr id="7" name="Afbeelding 6">
            <a:extLst>
              <a:ext uri="{FF2B5EF4-FFF2-40B4-BE49-F238E27FC236}">
                <a16:creationId xmlns:a16="http://schemas.microsoft.com/office/drawing/2014/main" id="{E0066393-895D-402E-834A-C7DFA903A96C}"/>
              </a:ext>
            </a:extLst>
          </p:cNvPr>
          <p:cNvPicPr/>
          <p:nvPr/>
        </p:nvPicPr>
        <p:blipFill rotWithShape="1">
          <a:blip r:embed="rId4">
            <a:extLst>
              <a:ext uri="{28A0092B-C50C-407E-A947-70E740481C1C}">
                <a14:useLocalDpi xmlns:a14="http://schemas.microsoft.com/office/drawing/2010/main" val="0"/>
              </a:ext>
            </a:extLst>
          </a:blip>
          <a:srcRect l="51276" t="28627" r="20470" b="15087"/>
          <a:stretch/>
        </p:blipFill>
        <p:spPr bwMode="auto">
          <a:xfrm>
            <a:off x="10149543" y="3250323"/>
            <a:ext cx="1965435" cy="3386138"/>
          </a:xfrm>
          <a:prstGeom prst="rect">
            <a:avLst/>
          </a:prstGeom>
          <a:ln w="57150">
            <a:solidFill>
              <a:schemeClr val="accent1"/>
            </a:solidFill>
          </a:ln>
          <a:extLst>
            <a:ext uri="{53640926-AAD7-44D8-BBD7-CCE9431645EC}">
              <a14:shadowObscured xmlns:a14="http://schemas.microsoft.com/office/drawing/2010/main"/>
            </a:ext>
          </a:extLst>
        </p:spPr>
      </p:pic>
      <p:pic>
        <p:nvPicPr>
          <p:cNvPr id="8" name="Afbeelding 7">
            <a:extLst>
              <a:ext uri="{FF2B5EF4-FFF2-40B4-BE49-F238E27FC236}">
                <a16:creationId xmlns:a16="http://schemas.microsoft.com/office/drawing/2014/main" id="{8D665B79-6C6D-4F10-B3C1-017684FFB946}"/>
              </a:ext>
            </a:extLst>
          </p:cNvPr>
          <p:cNvPicPr/>
          <p:nvPr/>
        </p:nvPicPr>
        <p:blipFill rotWithShape="1">
          <a:blip r:embed="rId4">
            <a:extLst>
              <a:ext uri="{28A0092B-C50C-407E-A947-70E740481C1C}">
                <a14:useLocalDpi xmlns:a14="http://schemas.microsoft.com/office/drawing/2010/main" val="0"/>
              </a:ext>
            </a:extLst>
          </a:blip>
          <a:srcRect l="4103" t="453" r="51563" b="64146"/>
          <a:stretch/>
        </p:blipFill>
        <p:spPr bwMode="auto">
          <a:xfrm>
            <a:off x="1059739" y="4881234"/>
            <a:ext cx="2554013" cy="1755227"/>
          </a:xfrm>
          <a:prstGeom prst="rect">
            <a:avLst/>
          </a:prstGeom>
          <a:ln w="57150">
            <a:solidFill>
              <a:srgbClr val="FF0000"/>
            </a:solidFill>
          </a:ln>
          <a:extLst>
            <a:ext uri="{53640926-AAD7-44D8-BBD7-CCE9431645EC}">
              <a14:shadowObscured xmlns:a14="http://schemas.microsoft.com/office/drawing/2010/main"/>
            </a:ext>
          </a:extLst>
        </p:spPr>
      </p:pic>
      <p:pic>
        <p:nvPicPr>
          <p:cNvPr id="9" name="Afbeelding 8">
            <a:extLst>
              <a:ext uri="{FF2B5EF4-FFF2-40B4-BE49-F238E27FC236}">
                <a16:creationId xmlns:a16="http://schemas.microsoft.com/office/drawing/2014/main" id="{AB3D58C3-7D3B-4E3E-8553-A6A5BEAD676E}"/>
              </a:ext>
            </a:extLst>
          </p:cNvPr>
          <p:cNvPicPr/>
          <p:nvPr/>
        </p:nvPicPr>
        <p:blipFill rotWithShape="1">
          <a:blip r:embed="rId4">
            <a:extLst>
              <a:ext uri="{28A0092B-C50C-407E-A947-70E740481C1C}">
                <a14:useLocalDpi xmlns:a14="http://schemas.microsoft.com/office/drawing/2010/main" val="0"/>
              </a:ext>
            </a:extLst>
          </a:blip>
          <a:srcRect l="4103" t="44219" r="57584" b="17109"/>
          <a:stretch/>
        </p:blipFill>
        <p:spPr bwMode="auto">
          <a:xfrm>
            <a:off x="5898930" y="4881234"/>
            <a:ext cx="1965435" cy="1755228"/>
          </a:xfrm>
          <a:prstGeom prst="rect">
            <a:avLst/>
          </a:prstGeom>
          <a:ln w="57150">
            <a:solidFill>
              <a:schemeClr val="accent1"/>
            </a:solidFill>
          </a:ln>
          <a:extLst>
            <a:ext uri="{53640926-AAD7-44D8-BBD7-CCE9431645EC}">
              <a14:shadowObscured xmlns:a14="http://schemas.microsoft.com/office/drawing/2010/main"/>
            </a:ext>
          </a:extLst>
        </p:spPr>
      </p:pic>
      <p:sp>
        <p:nvSpPr>
          <p:cNvPr id="2" name="Tekstvak 1">
            <a:extLst>
              <a:ext uri="{FF2B5EF4-FFF2-40B4-BE49-F238E27FC236}">
                <a16:creationId xmlns:a16="http://schemas.microsoft.com/office/drawing/2014/main" id="{3252DA02-6791-4747-80B3-D6C939CE82A5}"/>
              </a:ext>
            </a:extLst>
          </p:cNvPr>
          <p:cNvSpPr txBox="1"/>
          <p:nvPr/>
        </p:nvSpPr>
        <p:spPr>
          <a:xfrm>
            <a:off x="3773623" y="4881234"/>
            <a:ext cx="1965435" cy="1615827"/>
          </a:xfrm>
          <a:prstGeom prst="rect">
            <a:avLst/>
          </a:prstGeom>
          <a:noFill/>
        </p:spPr>
        <p:txBody>
          <a:bodyPr wrap="square" rtlCol="0">
            <a:spAutoFit/>
          </a:bodyPr>
          <a:lstStyle/>
          <a:p>
            <a:r>
              <a:rPr lang="nl-BE" sz="1100" dirty="0"/>
              <a:t>N = 18</a:t>
            </a:r>
          </a:p>
          <a:p>
            <a:r>
              <a:rPr lang="nl-BE" sz="1100" dirty="0"/>
              <a:t>(3 per </a:t>
            </a:r>
            <a:r>
              <a:rPr lang="nl-BE" sz="1100" dirty="0" err="1"/>
              <a:t>location</a:t>
            </a:r>
            <a:r>
              <a:rPr lang="nl-BE" sz="1100" dirty="0"/>
              <a:t>, 6 </a:t>
            </a:r>
            <a:r>
              <a:rPr lang="nl-BE" sz="1100" dirty="0" err="1"/>
              <a:t>locations</a:t>
            </a:r>
            <a:r>
              <a:rPr lang="nl-BE" sz="1100" dirty="0"/>
              <a:t>)</a:t>
            </a:r>
          </a:p>
          <a:p>
            <a:endParaRPr lang="nl-BE" sz="1100" dirty="0"/>
          </a:p>
          <a:p>
            <a:r>
              <a:rPr lang="nl-BE" sz="1100" dirty="0"/>
              <a:t>50X50X20 cm</a:t>
            </a:r>
          </a:p>
          <a:p>
            <a:endParaRPr lang="nl-BE" sz="1100" dirty="0"/>
          </a:p>
          <a:p>
            <a:r>
              <a:rPr lang="nl-BE" sz="1100" dirty="0"/>
              <a:t>24/02/2017 – 24/05/2017</a:t>
            </a:r>
          </a:p>
          <a:p>
            <a:endParaRPr lang="nl-BE" sz="1100" dirty="0"/>
          </a:p>
          <a:p>
            <a:r>
              <a:rPr lang="nl-BE" sz="1100" dirty="0" err="1"/>
              <a:t>Weekly</a:t>
            </a:r>
            <a:r>
              <a:rPr lang="nl-BE" sz="1100" dirty="0"/>
              <a:t> </a:t>
            </a:r>
            <a:r>
              <a:rPr lang="nl-BE" sz="1100" dirty="0" err="1"/>
              <a:t>checked</a:t>
            </a:r>
            <a:endParaRPr lang="nl-BE" sz="1100" dirty="0"/>
          </a:p>
          <a:p>
            <a:endParaRPr lang="en-GB" sz="1100" dirty="0"/>
          </a:p>
        </p:txBody>
      </p:sp>
      <p:sp>
        <p:nvSpPr>
          <p:cNvPr id="10" name="Tekstvak 9">
            <a:extLst>
              <a:ext uri="{FF2B5EF4-FFF2-40B4-BE49-F238E27FC236}">
                <a16:creationId xmlns:a16="http://schemas.microsoft.com/office/drawing/2014/main" id="{137C6FA3-F0F0-46AE-B38A-6623D44F85AB}"/>
              </a:ext>
            </a:extLst>
          </p:cNvPr>
          <p:cNvSpPr txBox="1"/>
          <p:nvPr/>
        </p:nvSpPr>
        <p:spPr>
          <a:xfrm>
            <a:off x="8034746" y="4881234"/>
            <a:ext cx="1965435" cy="1615827"/>
          </a:xfrm>
          <a:prstGeom prst="rect">
            <a:avLst/>
          </a:prstGeom>
          <a:noFill/>
        </p:spPr>
        <p:txBody>
          <a:bodyPr wrap="square" rtlCol="0">
            <a:spAutoFit/>
          </a:bodyPr>
          <a:lstStyle/>
          <a:p>
            <a:r>
              <a:rPr lang="nl-BE" sz="1100" dirty="0"/>
              <a:t>N = 4, 4 </a:t>
            </a:r>
            <a:r>
              <a:rPr lang="nl-BE" sz="1100" dirty="0" err="1"/>
              <a:t>times</a:t>
            </a:r>
            <a:r>
              <a:rPr lang="nl-BE" sz="1100" dirty="0"/>
              <a:t> per sampling</a:t>
            </a:r>
          </a:p>
          <a:p>
            <a:r>
              <a:rPr lang="nl-BE" sz="1100" dirty="0"/>
              <a:t>(at </a:t>
            </a:r>
            <a:r>
              <a:rPr lang="nl-BE" sz="1100" dirty="0" err="1"/>
              <a:t>pumping</a:t>
            </a:r>
            <a:r>
              <a:rPr lang="nl-BE" sz="1100" dirty="0"/>
              <a:t> station)</a:t>
            </a:r>
          </a:p>
          <a:p>
            <a:endParaRPr lang="nl-BE" sz="1100" dirty="0"/>
          </a:p>
          <a:p>
            <a:r>
              <a:rPr lang="nl-BE" sz="1100" dirty="0"/>
              <a:t>1 m²</a:t>
            </a:r>
          </a:p>
          <a:p>
            <a:endParaRPr lang="nl-BE" sz="1100" dirty="0"/>
          </a:p>
          <a:p>
            <a:r>
              <a:rPr lang="nl-BE" sz="1100" dirty="0"/>
              <a:t>11/03/2017 – 30/04/2017</a:t>
            </a:r>
          </a:p>
          <a:p>
            <a:endParaRPr lang="nl-BE" sz="1100" dirty="0"/>
          </a:p>
          <a:p>
            <a:r>
              <a:rPr lang="nl-BE" sz="1100" dirty="0" err="1"/>
              <a:t>Weekly</a:t>
            </a:r>
            <a:r>
              <a:rPr lang="nl-BE" sz="1100" dirty="0"/>
              <a:t> sampling</a:t>
            </a:r>
          </a:p>
          <a:p>
            <a:endParaRPr lang="en-GB" sz="1100" dirty="0"/>
          </a:p>
        </p:txBody>
      </p:sp>
      <p:sp>
        <p:nvSpPr>
          <p:cNvPr id="11" name="Tekstvak 10">
            <a:extLst>
              <a:ext uri="{FF2B5EF4-FFF2-40B4-BE49-F238E27FC236}">
                <a16:creationId xmlns:a16="http://schemas.microsoft.com/office/drawing/2014/main" id="{177A14C7-EB0D-4EB0-AA9F-0B026A543555}"/>
              </a:ext>
            </a:extLst>
          </p:cNvPr>
          <p:cNvSpPr txBox="1"/>
          <p:nvPr/>
        </p:nvSpPr>
        <p:spPr>
          <a:xfrm>
            <a:off x="10149542" y="1680949"/>
            <a:ext cx="1965435" cy="1446550"/>
          </a:xfrm>
          <a:prstGeom prst="rect">
            <a:avLst/>
          </a:prstGeom>
          <a:noFill/>
        </p:spPr>
        <p:txBody>
          <a:bodyPr wrap="square" rtlCol="0">
            <a:spAutoFit/>
          </a:bodyPr>
          <a:lstStyle/>
          <a:p>
            <a:r>
              <a:rPr lang="nl-BE" sz="1100" dirty="0"/>
              <a:t>N = 2</a:t>
            </a:r>
          </a:p>
          <a:p>
            <a:r>
              <a:rPr lang="nl-BE" sz="1100" dirty="0"/>
              <a:t>(at </a:t>
            </a:r>
            <a:r>
              <a:rPr lang="nl-BE" sz="1100" dirty="0" err="1"/>
              <a:t>pumping</a:t>
            </a:r>
            <a:r>
              <a:rPr lang="nl-BE" sz="1100" dirty="0"/>
              <a:t> station)</a:t>
            </a:r>
          </a:p>
          <a:p>
            <a:endParaRPr lang="nl-BE" sz="1100" dirty="0"/>
          </a:p>
          <a:p>
            <a:r>
              <a:rPr lang="nl-BE" sz="1100" dirty="0"/>
              <a:t>17/02/2017 – 24/05/2017</a:t>
            </a:r>
          </a:p>
          <a:p>
            <a:endParaRPr lang="nl-BE" sz="1100" dirty="0"/>
          </a:p>
          <a:p>
            <a:r>
              <a:rPr lang="nl-BE" sz="1100" dirty="0" err="1"/>
              <a:t>Weekly</a:t>
            </a:r>
            <a:r>
              <a:rPr lang="nl-BE" sz="1100" dirty="0"/>
              <a:t> </a:t>
            </a:r>
            <a:r>
              <a:rPr lang="nl-BE" sz="1100" dirty="0" err="1"/>
              <a:t>checked</a:t>
            </a:r>
            <a:r>
              <a:rPr lang="nl-BE" sz="1100" dirty="0"/>
              <a:t>, 2x per week </a:t>
            </a:r>
            <a:r>
              <a:rPr lang="nl-BE" sz="1100" dirty="0" err="1"/>
              <a:t>during</a:t>
            </a:r>
            <a:r>
              <a:rPr lang="nl-BE" sz="1100" dirty="0"/>
              <a:t> </a:t>
            </a:r>
            <a:r>
              <a:rPr lang="nl-BE" sz="1100" dirty="0" err="1"/>
              <a:t>migration</a:t>
            </a:r>
            <a:r>
              <a:rPr lang="nl-BE" sz="1100" dirty="0"/>
              <a:t> peak</a:t>
            </a:r>
          </a:p>
          <a:p>
            <a:endParaRPr lang="en-GB" sz="1100" dirty="0"/>
          </a:p>
        </p:txBody>
      </p:sp>
      <p:sp>
        <p:nvSpPr>
          <p:cNvPr id="12" name="Titel 1">
            <a:extLst>
              <a:ext uri="{FF2B5EF4-FFF2-40B4-BE49-F238E27FC236}">
                <a16:creationId xmlns:a16="http://schemas.microsoft.com/office/drawing/2014/main" id="{6C32CBF4-5B50-45EA-B797-5C68DBF76836}"/>
              </a:ext>
            </a:extLst>
          </p:cNvPr>
          <p:cNvSpPr>
            <a:spLocks noGrp="1"/>
          </p:cNvSpPr>
          <p:nvPr>
            <p:ph type="title"/>
          </p:nvPr>
        </p:nvSpPr>
        <p:spPr>
          <a:xfrm>
            <a:off x="1059739" y="221539"/>
            <a:ext cx="4660774" cy="835496"/>
          </a:xfrm>
        </p:spPr>
        <p:txBody>
          <a:bodyPr>
            <a:normAutofit fontScale="90000"/>
          </a:bodyPr>
          <a:lstStyle/>
          <a:p>
            <a:r>
              <a:rPr lang="nl-BE" dirty="0"/>
              <a:t>Sampling </a:t>
            </a:r>
            <a:r>
              <a:rPr lang="nl-BE" dirty="0" err="1"/>
              <a:t>techniques</a:t>
            </a:r>
            <a:endParaRPr lang="en-GB" dirty="0"/>
          </a:p>
        </p:txBody>
      </p:sp>
    </p:spTree>
    <p:extLst>
      <p:ext uri="{BB962C8B-B14F-4D97-AF65-F5344CB8AC3E}">
        <p14:creationId xmlns:p14="http://schemas.microsoft.com/office/powerpoint/2010/main" val="387683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0E44E6-96B7-401A-912A-CE4B3F233AF8}"/>
              </a:ext>
            </a:extLst>
          </p:cNvPr>
          <p:cNvSpPr>
            <a:spLocks noGrp="1"/>
          </p:cNvSpPr>
          <p:nvPr>
            <p:ph type="title"/>
          </p:nvPr>
        </p:nvSpPr>
        <p:spPr>
          <a:xfrm>
            <a:off x="838200" y="112877"/>
            <a:ext cx="10515600" cy="1325563"/>
          </a:xfrm>
        </p:spPr>
        <p:txBody>
          <a:bodyPr/>
          <a:lstStyle/>
          <a:p>
            <a:r>
              <a:rPr lang="nl-BE" dirty="0"/>
              <a:t>Sampling effort &amp; catch </a:t>
            </a:r>
            <a:r>
              <a:rPr lang="nl-BE" dirty="0" err="1"/>
              <a:t>results</a:t>
            </a:r>
            <a:endParaRPr lang="nl-BE" dirty="0"/>
          </a:p>
        </p:txBody>
      </p:sp>
      <p:pic>
        <p:nvPicPr>
          <p:cNvPr id="4" name="Afbeelding 3">
            <a:extLst>
              <a:ext uri="{FF2B5EF4-FFF2-40B4-BE49-F238E27FC236}">
                <a16:creationId xmlns:a16="http://schemas.microsoft.com/office/drawing/2014/main" id="{7C747D3B-FC42-40C8-BC70-C7EF1AA68AB4}"/>
              </a:ext>
            </a:extLst>
          </p:cNvPr>
          <p:cNvPicPr/>
          <p:nvPr/>
        </p:nvPicPr>
        <p:blipFill rotWithShape="1">
          <a:blip r:embed="rId3">
            <a:extLst>
              <a:ext uri="{28A0092B-C50C-407E-A947-70E740481C1C}">
                <a14:useLocalDpi xmlns:a14="http://schemas.microsoft.com/office/drawing/2010/main" val="0"/>
              </a:ext>
            </a:extLst>
          </a:blip>
          <a:srcRect l="4103" t="453" r="51563" b="64146"/>
          <a:stretch/>
        </p:blipFill>
        <p:spPr bwMode="auto">
          <a:xfrm>
            <a:off x="9374371" y="1438439"/>
            <a:ext cx="1447800" cy="978535"/>
          </a:xfrm>
          <a:prstGeom prst="rect">
            <a:avLst/>
          </a:prstGeom>
          <a:ln w="57150">
            <a:solidFill>
              <a:srgbClr val="FF0000"/>
            </a:solidFill>
          </a:ln>
          <a:extLst>
            <a:ext uri="{53640926-AAD7-44D8-BBD7-CCE9431645EC}">
              <a14:shadowObscured xmlns:a14="http://schemas.microsoft.com/office/drawing/2010/main"/>
            </a:ext>
          </a:extLst>
        </p:spPr>
      </p:pic>
      <p:pic>
        <p:nvPicPr>
          <p:cNvPr id="5" name="Afbeelding 4">
            <a:extLst>
              <a:ext uri="{FF2B5EF4-FFF2-40B4-BE49-F238E27FC236}">
                <a16:creationId xmlns:a16="http://schemas.microsoft.com/office/drawing/2014/main" id="{7FA356CD-5E95-4A1F-ADAB-39E54B511A49}"/>
              </a:ext>
            </a:extLst>
          </p:cNvPr>
          <p:cNvPicPr/>
          <p:nvPr/>
        </p:nvPicPr>
        <p:blipFill rotWithShape="1">
          <a:blip r:embed="rId3">
            <a:extLst>
              <a:ext uri="{28A0092B-C50C-407E-A947-70E740481C1C}">
                <a14:useLocalDpi xmlns:a14="http://schemas.microsoft.com/office/drawing/2010/main" val="0"/>
              </a:ext>
            </a:extLst>
          </a:blip>
          <a:srcRect l="4103" t="44219" r="57584" b="17109"/>
          <a:stretch/>
        </p:blipFill>
        <p:spPr bwMode="auto">
          <a:xfrm>
            <a:off x="5372100" y="1438439"/>
            <a:ext cx="1447800" cy="978535"/>
          </a:xfrm>
          <a:prstGeom prst="rect">
            <a:avLst/>
          </a:prstGeom>
          <a:ln w="57150">
            <a:solidFill>
              <a:schemeClr val="accent1"/>
            </a:solidFill>
          </a:ln>
          <a:extLst>
            <a:ext uri="{53640926-AAD7-44D8-BBD7-CCE9431645EC}">
              <a14:shadowObscured xmlns:a14="http://schemas.microsoft.com/office/drawing/2010/main"/>
            </a:ext>
          </a:extLst>
        </p:spPr>
      </p:pic>
      <p:pic>
        <p:nvPicPr>
          <p:cNvPr id="6" name="Afbeelding 5">
            <a:extLst>
              <a:ext uri="{FF2B5EF4-FFF2-40B4-BE49-F238E27FC236}">
                <a16:creationId xmlns:a16="http://schemas.microsoft.com/office/drawing/2014/main" id="{62395529-4020-4D83-896B-A0CD9AB5EC9E}"/>
              </a:ext>
            </a:extLst>
          </p:cNvPr>
          <p:cNvPicPr/>
          <p:nvPr/>
        </p:nvPicPr>
        <p:blipFill rotWithShape="1">
          <a:blip r:embed="rId3">
            <a:extLst>
              <a:ext uri="{28A0092B-C50C-407E-A947-70E740481C1C}">
                <a14:useLocalDpi xmlns:a14="http://schemas.microsoft.com/office/drawing/2010/main" val="0"/>
              </a:ext>
            </a:extLst>
          </a:blip>
          <a:srcRect l="51276" t="34026" r="20470" b="39904"/>
          <a:stretch/>
        </p:blipFill>
        <p:spPr bwMode="auto">
          <a:xfrm>
            <a:off x="1537857" y="1438438"/>
            <a:ext cx="1447800" cy="978535"/>
          </a:xfrm>
          <a:prstGeom prst="rect">
            <a:avLst/>
          </a:prstGeom>
          <a:ln w="57150">
            <a:solidFill>
              <a:schemeClr val="accent1"/>
            </a:solidFill>
          </a:ln>
          <a:extLst>
            <a:ext uri="{53640926-AAD7-44D8-BBD7-CCE9431645EC}">
              <a14:shadowObscured xmlns:a14="http://schemas.microsoft.com/office/drawing/2010/main"/>
            </a:ext>
          </a:extLst>
        </p:spPr>
      </p:pic>
      <p:grpSp>
        <p:nvGrpSpPr>
          <p:cNvPr id="17" name="Groep 16">
            <a:extLst>
              <a:ext uri="{FF2B5EF4-FFF2-40B4-BE49-F238E27FC236}">
                <a16:creationId xmlns:a16="http://schemas.microsoft.com/office/drawing/2014/main" id="{5F5E1734-5826-4162-8BF5-0C7077088EE6}"/>
              </a:ext>
            </a:extLst>
          </p:cNvPr>
          <p:cNvGrpSpPr/>
          <p:nvPr/>
        </p:nvGrpSpPr>
        <p:grpSpPr>
          <a:xfrm>
            <a:off x="445320" y="4291326"/>
            <a:ext cx="1935482" cy="2510235"/>
            <a:chOff x="1125989" y="4291326"/>
            <a:chExt cx="1923224" cy="2566674"/>
          </a:xfrm>
        </p:grpSpPr>
        <p:pic>
          <p:nvPicPr>
            <p:cNvPr id="12" name="Afbeelding 11">
              <a:extLst>
                <a:ext uri="{FF2B5EF4-FFF2-40B4-BE49-F238E27FC236}">
                  <a16:creationId xmlns:a16="http://schemas.microsoft.com/office/drawing/2014/main" id="{FA5A5DE5-84C0-49AB-8C17-75333B32E0F8}"/>
                </a:ext>
              </a:extLst>
            </p:cNvPr>
            <p:cNvPicPr/>
            <p:nvPr/>
          </p:nvPicPr>
          <p:blipFill rotWithShape="1">
            <a:blip r:embed="rId4" cstate="print">
              <a:extLst>
                <a:ext uri="{28A0092B-C50C-407E-A947-70E740481C1C}">
                  <a14:useLocalDpi xmlns:a14="http://schemas.microsoft.com/office/drawing/2010/main" val="0"/>
                </a:ext>
              </a:extLst>
            </a:blip>
            <a:srcRect l="33689" t="1965" r="38797"/>
            <a:stretch/>
          </p:blipFill>
          <p:spPr>
            <a:xfrm>
              <a:off x="1464254" y="4291326"/>
              <a:ext cx="1584959" cy="2566674"/>
            </a:xfrm>
            <a:prstGeom prst="rect">
              <a:avLst/>
            </a:prstGeom>
          </p:spPr>
        </p:pic>
        <p:pic>
          <p:nvPicPr>
            <p:cNvPr id="15" name="Afbeelding 14">
              <a:extLst>
                <a:ext uri="{FF2B5EF4-FFF2-40B4-BE49-F238E27FC236}">
                  <a16:creationId xmlns:a16="http://schemas.microsoft.com/office/drawing/2014/main" id="{50F5C40C-AFDA-407F-8AA3-11D2735A5ACB}"/>
                </a:ext>
              </a:extLst>
            </p:cNvPr>
            <p:cNvPicPr/>
            <p:nvPr/>
          </p:nvPicPr>
          <p:blipFill rotWithShape="1">
            <a:blip r:embed="rId4" cstate="print">
              <a:extLst>
                <a:ext uri="{28A0092B-C50C-407E-A947-70E740481C1C}">
                  <a14:useLocalDpi xmlns:a14="http://schemas.microsoft.com/office/drawing/2010/main" val="0"/>
                </a:ext>
              </a:extLst>
            </a:blip>
            <a:srcRect t="1965" r="93964"/>
            <a:stretch/>
          </p:blipFill>
          <p:spPr>
            <a:xfrm>
              <a:off x="1125989" y="4291326"/>
              <a:ext cx="347730" cy="2566673"/>
            </a:xfrm>
            <a:prstGeom prst="rect">
              <a:avLst/>
            </a:prstGeom>
          </p:spPr>
        </p:pic>
      </p:grpSp>
      <p:grpSp>
        <p:nvGrpSpPr>
          <p:cNvPr id="20" name="Groep 19">
            <a:extLst>
              <a:ext uri="{FF2B5EF4-FFF2-40B4-BE49-F238E27FC236}">
                <a16:creationId xmlns:a16="http://schemas.microsoft.com/office/drawing/2014/main" id="{53A7FD15-DDAC-4DA6-ABCF-A46C68D3E348}"/>
              </a:ext>
            </a:extLst>
          </p:cNvPr>
          <p:cNvGrpSpPr/>
          <p:nvPr/>
        </p:nvGrpSpPr>
        <p:grpSpPr>
          <a:xfrm>
            <a:off x="8278046" y="2722652"/>
            <a:ext cx="2661447" cy="1369129"/>
            <a:chOff x="8826209" y="2764000"/>
            <a:chExt cx="2544124" cy="1325563"/>
          </a:xfrm>
        </p:grpSpPr>
        <p:pic>
          <p:nvPicPr>
            <p:cNvPr id="9" name="Afbeelding 8">
              <a:extLst>
                <a:ext uri="{FF2B5EF4-FFF2-40B4-BE49-F238E27FC236}">
                  <a16:creationId xmlns:a16="http://schemas.microsoft.com/office/drawing/2014/main" id="{1C2A8E85-69C7-4FB5-B5AB-750052044BCA}"/>
                </a:ext>
              </a:extLst>
            </p:cNvPr>
            <p:cNvPicPr/>
            <p:nvPr/>
          </p:nvPicPr>
          <p:blipFill rotWithShape="1">
            <a:blip r:embed="rId5" cstate="print">
              <a:extLst>
                <a:ext uri="{28A0092B-C50C-407E-A947-70E740481C1C}">
                  <a14:useLocalDpi xmlns:a14="http://schemas.microsoft.com/office/drawing/2010/main" val="0"/>
                </a:ext>
              </a:extLst>
            </a:blip>
            <a:srcRect t="65923"/>
            <a:stretch/>
          </p:blipFill>
          <p:spPr>
            <a:xfrm>
              <a:off x="8826209" y="2764000"/>
              <a:ext cx="2544124" cy="1325563"/>
            </a:xfrm>
            <a:prstGeom prst="rect">
              <a:avLst/>
            </a:prstGeom>
          </p:spPr>
        </p:pic>
        <p:pic>
          <p:nvPicPr>
            <p:cNvPr id="19" name="Afbeelding 18">
              <a:extLst>
                <a:ext uri="{FF2B5EF4-FFF2-40B4-BE49-F238E27FC236}">
                  <a16:creationId xmlns:a16="http://schemas.microsoft.com/office/drawing/2014/main" id="{4712FB65-C997-416F-A607-E78C5D3B28A0}"/>
                </a:ext>
              </a:extLst>
            </p:cNvPr>
            <p:cNvPicPr/>
            <p:nvPr/>
          </p:nvPicPr>
          <p:blipFill rotWithShape="1">
            <a:blip r:embed="rId5" cstate="print">
              <a:extLst>
                <a:ext uri="{28A0092B-C50C-407E-A947-70E740481C1C}">
                  <a14:useLocalDpi xmlns:a14="http://schemas.microsoft.com/office/drawing/2010/main" val="0"/>
                </a:ext>
              </a:extLst>
            </a:blip>
            <a:srcRect l="809" t="38587" r="97323" b="41759"/>
            <a:stretch/>
          </p:blipFill>
          <p:spPr>
            <a:xfrm>
              <a:off x="8826209" y="3032445"/>
              <a:ext cx="47529" cy="788671"/>
            </a:xfrm>
            <a:prstGeom prst="rect">
              <a:avLst/>
            </a:prstGeom>
          </p:spPr>
        </p:pic>
      </p:grpSp>
      <p:grpSp>
        <p:nvGrpSpPr>
          <p:cNvPr id="38" name="Groep 37">
            <a:extLst>
              <a:ext uri="{FF2B5EF4-FFF2-40B4-BE49-F238E27FC236}">
                <a16:creationId xmlns:a16="http://schemas.microsoft.com/office/drawing/2014/main" id="{8343E9E9-17BD-42CF-A8A5-D0BB0D25ACE0}"/>
              </a:ext>
            </a:extLst>
          </p:cNvPr>
          <p:cNvGrpSpPr/>
          <p:nvPr/>
        </p:nvGrpSpPr>
        <p:grpSpPr>
          <a:xfrm>
            <a:off x="4318474" y="2727429"/>
            <a:ext cx="2544124" cy="1408254"/>
            <a:chOff x="4318474" y="2727429"/>
            <a:chExt cx="2544124" cy="1408254"/>
          </a:xfrm>
        </p:grpSpPr>
        <p:pic>
          <p:nvPicPr>
            <p:cNvPr id="10" name="Afbeelding 9">
              <a:extLst>
                <a:ext uri="{FF2B5EF4-FFF2-40B4-BE49-F238E27FC236}">
                  <a16:creationId xmlns:a16="http://schemas.microsoft.com/office/drawing/2014/main" id="{732CF41F-A48A-4453-928B-B93DF43795E2}"/>
                </a:ext>
              </a:extLst>
            </p:cNvPr>
            <p:cNvPicPr/>
            <p:nvPr/>
          </p:nvPicPr>
          <p:blipFill rotWithShape="1">
            <a:blip r:embed="rId5" cstate="print">
              <a:extLst>
                <a:ext uri="{28A0092B-C50C-407E-A947-70E740481C1C}">
                  <a14:useLocalDpi xmlns:a14="http://schemas.microsoft.com/office/drawing/2010/main" val="0"/>
                </a:ext>
              </a:extLst>
            </a:blip>
            <a:srcRect t="32079" b="32827"/>
            <a:stretch/>
          </p:blipFill>
          <p:spPr>
            <a:xfrm>
              <a:off x="4318474" y="2727429"/>
              <a:ext cx="2544124" cy="1408254"/>
            </a:xfrm>
            <a:prstGeom prst="rect">
              <a:avLst/>
            </a:prstGeom>
          </p:spPr>
        </p:pic>
        <p:pic>
          <p:nvPicPr>
            <p:cNvPr id="24" name="Afbeelding 23">
              <a:extLst>
                <a:ext uri="{FF2B5EF4-FFF2-40B4-BE49-F238E27FC236}">
                  <a16:creationId xmlns:a16="http://schemas.microsoft.com/office/drawing/2014/main" id="{56E24E8F-5A63-4935-91E9-6E459D6D48AD}"/>
                </a:ext>
              </a:extLst>
            </p:cNvPr>
            <p:cNvPicPr/>
            <p:nvPr/>
          </p:nvPicPr>
          <p:blipFill rotWithShape="1">
            <a:blip r:embed="rId5" cstate="print">
              <a:extLst>
                <a:ext uri="{28A0092B-C50C-407E-A947-70E740481C1C}">
                  <a14:useLocalDpi xmlns:a14="http://schemas.microsoft.com/office/drawing/2010/main" val="0"/>
                </a:ext>
              </a:extLst>
            </a:blip>
            <a:srcRect l="47789" t="97417" r="43026"/>
            <a:stretch/>
          </p:blipFill>
          <p:spPr>
            <a:xfrm>
              <a:off x="5572248" y="4021524"/>
              <a:ext cx="233680" cy="100487"/>
            </a:xfrm>
            <a:prstGeom prst="rect">
              <a:avLst/>
            </a:prstGeom>
          </p:spPr>
        </p:pic>
      </p:grpSp>
      <p:cxnSp>
        <p:nvCxnSpPr>
          <p:cNvPr id="26" name="Rechte verbindingslijn 25">
            <a:extLst>
              <a:ext uri="{FF2B5EF4-FFF2-40B4-BE49-F238E27FC236}">
                <a16:creationId xmlns:a16="http://schemas.microsoft.com/office/drawing/2014/main" id="{45CE7AB6-DCAA-4BD5-BB3E-D020731E4714}"/>
              </a:ext>
            </a:extLst>
          </p:cNvPr>
          <p:cNvCxnSpPr/>
          <p:nvPr/>
        </p:nvCxnSpPr>
        <p:spPr>
          <a:xfrm>
            <a:off x="4172607" y="1438438"/>
            <a:ext cx="0" cy="530668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7" name="Rechte verbindingslijn 26">
            <a:extLst>
              <a:ext uri="{FF2B5EF4-FFF2-40B4-BE49-F238E27FC236}">
                <a16:creationId xmlns:a16="http://schemas.microsoft.com/office/drawing/2014/main" id="{066CD2DE-3309-456B-BD2B-BBB7FB7E46F6}"/>
              </a:ext>
            </a:extLst>
          </p:cNvPr>
          <p:cNvCxnSpPr/>
          <p:nvPr/>
        </p:nvCxnSpPr>
        <p:spPr>
          <a:xfrm>
            <a:off x="8119241" y="1418426"/>
            <a:ext cx="0" cy="5306685"/>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30" name="Groep 29">
            <a:extLst>
              <a:ext uri="{FF2B5EF4-FFF2-40B4-BE49-F238E27FC236}">
                <a16:creationId xmlns:a16="http://schemas.microsoft.com/office/drawing/2014/main" id="{6136B03A-6AE7-4E2B-8832-53C1A5F897C6}"/>
              </a:ext>
            </a:extLst>
          </p:cNvPr>
          <p:cNvGrpSpPr/>
          <p:nvPr/>
        </p:nvGrpSpPr>
        <p:grpSpPr>
          <a:xfrm>
            <a:off x="4363256" y="4291327"/>
            <a:ext cx="2017687" cy="2510233"/>
            <a:chOff x="4363256" y="4291327"/>
            <a:chExt cx="2017687" cy="2510233"/>
          </a:xfrm>
        </p:grpSpPr>
        <p:grpSp>
          <p:nvGrpSpPr>
            <p:cNvPr id="16" name="Groep 15">
              <a:extLst>
                <a:ext uri="{FF2B5EF4-FFF2-40B4-BE49-F238E27FC236}">
                  <a16:creationId xmlns:a16="http://schemas.microsoft.com/office/drawing/2014/main" id="{C8C1A6D0-141B-4B8D-9787-792EAECA8D15}"/>
                </a:ext>
              </a:extLst>
            </p:cNvPr>
            <p:cNvGrpSpPr/>
            <p:nvPr/>
          </p:nvGrpSpPr>
          <p:grpSpPr>
            <a:xfrm>
              <a:off x="4363256" y="4291327"/>
              <a:ext cx="2017687" cy="2510233"/>
              <a:chOff x="4929121" y="4178449"/>
              <a:chExt cx="1932690" cy="2566673"/>
            </a:xfrm>
          </p:grpSpPr>
          <p:pic>
            <p:nvPicPr>
              <p:cNvPr id="13" name="Afbeelding 12">
                <a:extLst>
                  <a:ext uri="{FF2B5EF4-FFF2-40B4-BE49-F238E27FC236}">
                    <a16:creationId xmlns:a16="http://schemas.microsoft.com/office/drawing/2014/main" id="{5E8852E1-5728-41D5-A09C-D28B3A935E7D}"/>
                  </a:ext>
                </a:extLst>
              </p:cNvPr>
              <p:cNvPicPr/>
              <p:nvPr/>
            </p:nvPicPr>
            <p:blipFill rotWithShape="1">
              <a:blip r:embed="rId4" cstate="print">
                <a:extLst>
                  <a:ext uri="{28A0092B-C50C-407E-A947-70E740481C1C}">
                    <a14:useLocalDpi xmlns:a14="http://schemas.microsoft.com/office/drawing/2010/main" val="0"/>
                  </a:ext>
                </a:extLst>
              </a:blip>
              <a:srcRect l="62045" t="1965" r="10441"/>
              <a:stretch/>
            </p:blipFill>
            <p:spPr>
              <a:xfrm>
                <a:off x="5276851" y="4178449"/>
                <a:ext cx="1584960" cy="2566673"/>
              </a:xfrm>
              <a:prstGeom prst="rect">
                <a:avLst/>
              </a:prstGeom>
            </p:spPr>
          </p:pic>
          <p:pic>
            <p:nvPicPr>
              <p:cNvPr id="14" name="Afbeelding 13">
                <a:extLst>
                  <a:ext uri="{FF2B5EF4-FFF2-40B4-BE49-F238E27FC236}">
                    <a16:creationId xmlns:a16="http://schemas.microsoft.com/office/drawing/2014/main" id="{96210EBB-5F7F-4807-B5AF-BC60307DBBBD}"/>
                  </a:ext>
                </a:extLst>
              </p:cNvPr>
              <p:cNvPicPr/>
              <p:nvPr/>
            </p:nvPicPr>
            <p:blipFill rotWithShape="1">
              <a:blip r:embed="rId4" cstate="print">
                <a:extLst>
                  <a:ext uri="{28A0092B-C50C-407E-A947-70E740481C1C}">
                    <a14:useLocalDpi xmlns:a14="http://schemas.microsoft.com/office/drawing/2010/main" val="0"/>
                  </a:ext>
                </a:extLst>
              </a:blip>
              <a:srcRect t="1965" r="93964"/>
              <a:stretch/>
            </p:blipFill>
            <p:spPr>
              <a:xfrm>
                <a:off x="4929121" y="4178449"/>
                <a:ext cx="347730" cy="2566673"/>
              </a:xfrm>
              <a:prstGeom prst="rect">
                <a:avLst/>
              </a:prstGeom>
            </p:spPr>
          </p:pic>
        </p:grpSp>
        <p:pic>
          <p:nvPicPr>
            <p:cNvPr id="29" name="Afbeelding 28">
              <a:extLst>
                <a:ext uri="{FF2B5EF4-FFF2-40B4-BE49-F238E27FC236}">
                  <a16:creationId xmlns:a16="http://schemas.microsoft.com/office/drawing/2014/main" id="{6512817D-2BBF-46D4-818C-8DCD5C05016F}"/>
                </a:ext>
              </a:extLst>
            </p:cNvPr>
            <p:cNvPicPr/>
            <p:nvPr/>
          </p:nvPicPr>
          <p:blipFill rotWithShape="1">
            <a:blip r:embed="rId4" cstate="print">
              <a:extLst>
                <a:ext uri="{28A0092B-C50C-407E-A947-70E740481C1C}">
                  <a14:useLocalDpi xmlns:a14="http://schemas.microsoft.com/office/drawing/2010/main" val="0"/>
                </a:ext>
              </a:extLst>
            </a:blip>
            <a:srcRect l="43642" t="93100" r="47426"/>
            <a:stretch/>
          </p:blipFill>
          <p:spPr>
            <a:xfrm>
              <a:off x="5331614" y="6624877"/>
              <a:ext cx="517843" cy="176683"/>
            </a:xfrm>
            <a:prstGeom prst="rect">
              <a:avLst/>
            </a:prstGeom>
          </p:spPr>
        </p:pic>
      </p:grpSp>
      <p:grpSp>
        <p:nvGrpSpPr>
          <p:cNvPr id="32" name="Groep 31">
            <a:extLst>
              <a:ext uri="{FF2B5EF4-FFF2-40B4-BE49-F238E27FC236}">
                <a16:creationId xmlns:a16="http://schemas.microsoft.com/office/drawing/2014/main" id="{85B47735-DC10-487F-B8DF-80A2AD0D7141}"/>
              </a:ext>
            </a:extLst>
          </p:cNvPr>
          <p:cNvGrpSpPr/>
          <p:nvPr/>
        </p:nvGrpSpPr>
        <p:grpSpPr>
          <a:xfrm>
            <a:off x="8278047" y="4291326"/>
            <a:ext cx="2049529" cy="2510234"/>
            <a:chOff x="8278047" y="4234886"/>
            <a:chExt cx="1922593" cy="2566674"/>
          </a:xfrm>
        </p:grpSpPr>
        <p:pic>
          <p:nvPicPr>
            <p:cNvPr id="11" name="Afbeelding 10">
              <a:extLst>
                <a:ext uri="{FF2B5EF4-FFF2-40B4-BE49-F238E27FC236}">
                  <a16:creationId xmlns:a16="http://schemas.microsoft.com/office/drawing/2014/main" id="{8CAA670C-5A4D-434F-A797-4125818D9AFF}"/>
                </a:ext>
              </a:extLst>
            </p:cNvPr>
            <p:cNvPicPr/>
            <p:nvPr/>
          </p:nvPicPr>
          <p:blipFill rotWithShape="1">
            <a:blip r:embed="rId4" cstate="print">
              <a:extLst>
                <a:ext uri="{28A0092B-C50C-407E-A947-70E740481C1C}">
                  <a14:useLocalDpi xmlns:a14="http://schemas.microsoft.com/office/drawing/2010/main" val="0"/>
                </a:ext>
              </a:extLst>
            </a:blip>
            <a:srcRect t="1965" r="66625"/>
            <a:stretch/>
          </p:blipFill>
          <p:spPr>
            <a:xfrm>
              <a:off x="8278047" y="4234886"/>
              <a:ext cx="1922593" cy="2566674"/>
            </a:xfrm>
            <a:prstGeom prst="rect">
              <a:avLst/>
            </a:prstGeom>
          </p:spPr>
        </p:pic>
        <p:pic>
          <p:nvPicPr>
            <p:cNvPr id="31" name="Afbeelding 30">
              <a:extLst>
                <a:ext uri="{FF2B5EF4-FFF2-40B4-BE49-F238E27FC236}">
                  <a16:creationId xmlns:a16="http://schemas.microsoft.com/office/drawing/2014/main" id="{8E40A75C-20F3-405E-95FE-33B8FFFB7BBB}"/>
                </a:ext>
              </a:extLst>
            </p:cNvPr>
            <p:cNvPicPr/>
            <p:nvPr/>
          </p:nvPicPr>
          <p:blipFill rotWithShape="1">
            <a:blip r:embed="rId4" cstate="print">
              <a:extLst>
                <a:ext uri="{28A0092B-C50C-407E-A947-70E740481C1C}">
                  <a14:useLocalDpi xmlns:a14="http://schemas.microsoft.com/office/drawing/2010/main" val="0"/>
                </a:ext>
              </a:extLst>
            </a:blip>
            <a:srcRect l="43642" t="93100" r="47426"/>
            <a:stretch/>
          </p:blipFill>
          <p:spPr>
            <a:xfrm>
              <a:off x="9218677" y="6624877"/>
              <a:ext cx="517843" cy="176683"/>
            </a:xfrm>
            <a:prstGeom prst="rect">
              <a:avLst/>
            </a:prstGeom>
          </p:spPr>
        </p:pic>
      </p:grpSp>
      <p:sp>
        <p:nvSpPr>
          <p:cNvPr id="35" name="Tekstvak 34">
            <a:extLst>
              <a:ext uri="{FF2B5EF4-FFF2-40B4-BE49-F238E27FC236}">
                <a16:creationId xmlns:a16="http://schemas.microsoft.com/office/drawing/2014/main" id="{0BF9C1B2-C41F-42FF-9080-D6D2B4E1D3F8}"/>
              </a:ext>
            </a:extLst>
          </p:cNvPr>
          <p:cNvSpPr txBox="1"/>
          <p:nvPr/>
        </p:nvSpPr>
        <p:spPr>
          <a:xfrm>
            <a:off x="2543503" y="4291326"/>
            <a:ext cx="1532981" cy="1477328"/>
          </a:xfrm>
          <a:prstGeom prst="rect">
            <a:avLst/>
          </a:prstGeom>
          <a:noFill/>
        </p:spPr>
        <p:txBody>
          <a:bodyPr wrap="square" rtlCol="0">
            <a:spAutoFit/>
          </a:bodyPr>
          <a:lstStyle/>
          <a:p>
            <a:r>
              <a:rPr lang="nl-BE" dirty="0" err="1"/>
              <a:t>N</a:t>
            </a:r>
            <a:r>
              <a:rPr lang="nl-BE" baseline="-25000" dirty="0" err="1"/>
              <a:t>tot</a:t>
            </a:r>
            <a:r>
              <a:rPr lang="nl-BE" dirty="0"/>
              <a:t> = </a:t>
            </a:r>
            <a:r>
              <a:rPr lang="en-GB" dirty="0"/>
              <a:t>66963</a:t>
            </a:r>
          </a:p>
          <a:p>
            <a:endParaRPr lang="en-GB" dirty="0"/>
          </a:p>
          <a:p>
            <a:r>
              <a:rPr lang="nl-BE" dirty="0" err="1"/>
              <a:t>N</a:t>
            </a:r>
            <a:r>
              <a:rPr lang="nl-BE" baseline="-25000" dirty="0" err="1"/>
              <a:t>meas</a:t>
            </a:r>
            <a:r>
              <a:rPr lang="nl-BE" baseline="-25000" dirty="0"/>
              <a:t>. </a:t>
            </a:r>
            <a:r>
              <a:rPr lang="nl-BE" dirty="0"/>
              <a:t>= </a:t>
            </a:r>
            <a:r>
              <a:rPr lang="en-GB" dirty="0"/>
              <a:t>1538 </a:t>
            </a:r>
            <a:endParaRPr lang="nl-BE" baseline="-25000" dirty="0"/>
          </a:p>
          <a:p>
            <a:endParaRPr lang="en-GB" dirty="0"/>
          </a:p>
          <a:p>
            <a:endParaRPr lang="en-GB" dirty="0"/>
          </a:p>
        </p:txBody>
      </p:sp>
      <p:sp>
        <p:nvSpPr>
          <p:cNvPr id="36" name="Tekstvak 35">
            <a:extLst>
              <a:ext uri="{FF2B5EF4-FFF2-40B4-BE49-F238E27FC236}">
                <a16:creationId xmlns:a16="http://schemas.microsoft.com/office/drawing/2014/main" id="{F136DCDA-62F9-43E4-A414-76724D6F2D19}"/>
              </a:ext>
            </a:extLst>
          </p:cNvPr>
          <p:cNvSpPr txBox="1"/>
          <p:nvPr/>
        </p:nvSpPr>
        <p:spPr>
          <a:xfrm>
            <a:off x="6537434" y="4291326"/>
            <a:ext cx="1422992" cy="923330"/>
          </a:xfrm>
          <a:prstGeom prst="rect">
            <a:avLst/>
          </a:prstGeom>
          <a:noFill/>
        </p:spPr>
        <p:txBody>
          <a:bodyPr wrap="square" rtlCol="0">
            <a:spAutoFit/>
          </a:bodyPr>
          <a:lstStyle/>
          <a:p>
            <a:r>
              <a:rPr lang="nl-BE" dirty="0" err="1"/>
              <a:t>N</a:t>
            </a:r>
            <a:r>
              <a:rPr lang="nl-BE" baseline="-25000" dirty="0" err="1"/>
              <a:t>tot</a:t>
            </a:r>
            <a:r>
              <a:rPr lang="nl-BE" dirty="0"/>
              <a:t> = </a:t>
            </a:r>
            <a:r>
              <a:rPr lang="en-GB" dirty="0"/>
              <a:t>301</a:t>
            </a:r>
          </a:p>
          <a:p>
            <a:endParaRPr lang="en-GB" dirty="0"/>
          </a:p>
          <a:p>
            <a:r>
              <a:rPr lang="nl-BE" dirty="0" err="1"/>
              <a:t>N</a:t>
            </a:r>
            <a:r>
              <a:rPr lang="nl-BE" baseline="-25000" dirty="0" err="1"/>
              <a:t>meas</a:t>
            </a:r>
            <a:r>
              <a:rPr lang="nl-BE" baseline="-25000" dirty="0"/>
              <a:t>. </a:t>
            </a:r>
            <a:r>
              <a:rPr lang="nl-BE" dirty="0"/>
              <a:t>= </a:t>
            </a:r>
            <a:r>
              <a:rPr lang="en-GB" dirty="0"/>
              <a:t>205 </a:t>
            </a:r>
          </a:p>
        </p:txBody>
      </p:sp>
      <p:sp>
        <p:nvSpPr>
          <p:cNvPr id="37" name="Tekstvak 36">
            <a:extLst>
              <a:ext uri="{FF2B5EF4-FFF2-40B4-BE49-F238E27FC236}">
                <a16:creationId xmlns:a16="http://schemas.microsoft.com/office/drawing/2014/main" id="{CFE44429-D0B1-4353-A634-B68B4476CA43}"/>
              </a:ext>
            </a:extLst>
          </p:cNvPr>
          <p:cNvSpPr txBox="1"/>
          <p:nvPr/>
        </p:nvSpPr>
        <p:spPr>
          <a:xfrm>
            <a:off x="10499834" y="4291326"/>
            <a:ext cx="1566041" cy="1200329"/>
          </a:xfrm>
          <a:prstGeom prst="rect">
            <a:avLst/>
          </a:prstGeom>
          <a:noFill/>
        </p:spPr>
        <p:txBody>
          <a:bodyPr wrap="square" rtlCol="0">
            <a:spAutoFit/>
          </a:bodyPr>
          <a:lstStyle/>
          <a:p>
            <a:r>
              <a:rPr lang="nl-BE" dirty="0" err="1"/>
              <a:t>N</a:t>
            </a:r>
            <a:r>
              <a:rPr lang="nl-BE" baseline="-25000" dirty="0" err="1"/>
              <a:t>tot</a:t>
            </a:r>
            <a:r>
              <a:rPr lang="nl-BE" dirty="0"/>
              <a:t> = </a:t>
            </a:r>
            <a:r>
              <a:rPr lang="en-GB" dirty="0"/>
              <a:t>683</a:t>
            </a:r>
          </a:p>
          <a:p>
            <a:endParaRPr lang="en-GB" dirty="0"/>
          </a:p>
          <a:p>
            <a:r>
              <a:rPr lang="nl-BE" dirty="0" err="1"/>
              <a:t>N</a:t>
            </a:r>
            <a:r>
              <a:rPr lang="nl-BE" baseline="-25000" dirty="0" err="1"/>
              <a:t>meas</a:t>
            </a:r>
            <a:r>
              <a:rPr lang="nl-BE" baseline="-25000" dirty="0"/>
              <a:t>. </a:t>
            </a:r>
            <a:r>
              <a:rPr lang="nl-BE" dirty="0"/>
              <a:t>= </a:t>
            </a:r>
            <a:r>
              <a:rPr lang="en-GB" dirty="0"/>
              <a:t>683 </a:t>
            </a:r>
          </a:p>
          <a:p>
            <a:endParaRPr lang="en-GB" dirty="0"/>
          </a:p>
        </p:txBody>
      </p:sp>
      <p:grpSp>
        <p:nvGrpSpPr>
          <p:cNvPr id="40" name="Groep 39">
            <a:extLst>
              <a:ext uri="{FF2B5EF4-FFF2-40B4-BE49-F238E27FC236}">
                <a16:creationId xmlns:a16="http://schemas.microsoft.com/office/drawing/2014/main" id="{B2F16230-CB09-4AB3-A424-AB2107EBA64C}"/>
              </a:ext>
            </a:extLst>
          </p:cNvPr>
          <p:cNvGrpSpPr/>
          <p:nvPr/>
        </p:nvGrpSpPr>
        <p:grpSpPr>
          <a:xfrm>
            <a:off x="441532" y="2722652"/>
            <a:ext cx="2544125" cy="1409367"/>
            <a:chOff x="441532" y="2722652"/>
            <a:chExt cx="2544125" cy="1409367"/>
          </a:xfrm>
        </p:grpSpPr>
        <p:grpSp>
          <p:nvGrpSpPr>
            <p:cNvPr id="28" name="Groep 27">
              <a:extLst>
                <a:ext uri="{FF2B5EF4-FFF2-40B4-BE49-F238E27FC236}">
                  <a16:creationId xmlns:a16="http://schemas.microsoft.com/office/drawing/2014/main" id="{1CD2960E-B255-4974-A47E-B16BF78EFC07}"/>
                </a:ext>
              </a:extLst>
            </p:cNvPr>
            <p:cNvGrpSpPr/>
            <p:nvPr/>
          </p:nvGrpSpPr>
          <p:grpSpPr>
            <a:xfrm>
              <a:off x="441532" y="2722652"/>
              <a:ext cx="2544125" cy="1408255"/>
              <a:chOff x="441532" y="2722652"/>
              <a:chExt cx="2544125" cy="1408255"/>
            </a:xfrm>
          </p:grpSpPr>
          <p:pic>
            <p:nvPicPr>
              <p:cNvPr id="7" name="Afbeelding 6">
                <a:extLst>
                  <a:ext uri="{FF2B5EF4-FFF2-40B4-BE49-F238E27FC236}">
                    <a16:creationId xmlns:a16="http://schemas.microsoft.com/office/drawing/2014/main" id="{287AB1F3-7FE1-4DD4-B6F6-08D529AE2C39}"/>
                  </a:ext>
                </a:extLst>
              </p:cNvPr>
              <p:cNvPicPr/>
              <p:nvPr/>
            </p:nvPicPr>
            <p:blipFill rotWithShape="1">
              <a:blip r:embed="rId5" cstate="print">
                <a:extLst>
                  <a:ext uri="{28A0092B-C50C-407E-A947-70E740481C1C}">
                    <a14:useLocalDpi xmlns:a14="http://schemas.microsoft.com/office/drawing/2010/main" val="0"/>
                  </a:ext>
                </a:extLst>
              </a:blip>
              <a:srcRect b="66980"/>
              <a:stretch/>
            </p:blipFill>
            <p:spPr>
              <a:xfrm>
                <a:off x="441532" y="2722652"/>
                <a:ext cx="2544125" cy="1408255"/>
              </a:xfrm>
              <a:prstGeom prst="rect">
                <a:avLst/>
              </a:prstGeom>
            </p:spPr>
          </p:pic>
          <p:pic>
            <p:nvPicPr>
              <p:cNvPr id="18" name="Afbeelding 17">
                <a:extLst>
                  <a:ext uri="{FF2B5EF4-FFF2-40B4-BE49-F238E27FC236}">
                    <a16:creationId xmlns:a16="http://schemas.microsoft.com/office/drawing/2014/main" id="{C6C919C6-FFD1-4AC9-9D02-27BFC8021EC5}"/>
                  </a:ext>
                </a:extLst>
              </p:cNvPr>
              <p:cNvPicPr/>
              <p:nvPr/>
            </p:nvPicPr>
            <p:blipFill rotWithShape="1">
              <a:blip r:embed="rId5" cstate="print">
                <a:extLst>
                  <a:ext uri="{28A0092B-C50C-407E-A947-70E740481C1C}">
                    <a14:useLocalDpi xmlns:a14="http://schemas.microsoft.com/office/drawing/2010/main" val="0"/>
                  </a:ext>
                </a:extLst>
              </a:blip>
              <a:srcRect l="809" t="38587" r="97323" b="41759"/>
              <a:stretch/>
            </p:blipFill>
            <p:spPr>
              <a:xfrm>
                <a:off x="460793" y="3028110"/>
                <a:ext cx="47529" cy="788671"/>
              </a:xfrm>
              <a:prstGeom prst="rect">
                <a:avLst/>
              </a:prstGeom>
            </p:spPr>
          </p:pic>
        </p:grpSp>
        <p:pic>
          <p:nvPicPr>
            <p:cNvPr id="39" name="Afbeelding 38">
              <a:extLst>
                <a:ext uri="{FF2B5EF4-FFF2-40B4-BE49-F238E27FC236}">
                  <a16:creationId xmlns:a16="http://schemas.microsoft.com/office/drawing/2014/main" id="{AB7AC66C-4675-4391-AE17-03B0A1B16621}"/>
                </a:ext>
              </a:extLst>
            </p:cNvPr>
            <p:cNvPicPr/>
            <p:nvPr/>
          </p:nvPicPr>
          <p:blipFill rotWithShape="1">
            <a:blip r:embed="rId5" cstate="print">
              <a:extLst>
                <a:ext uri="{28A0092B-C50C-407E-A947-70E740481C1C}">
                  <a14:useLocalDpi xmlns:a14="http://schemas.microsoft.com/office/drawing/2010/main" val="0"/>
                </a:ext>
              </a:extLst>
            </a:blip>
            <a:srcRect l="47789" t="97417" r="43026"/>
            <a:stretch/>
          </p:blipFill>
          <p:spPr>
            <a:xfrm>
              <a:off x="1704202" y="4031532"/>
              <a:ext cx="233680" cy="100487"/>
            </a:xfrm>
            <a:prstGeom prst="rect">
              <a:avLst/>
            </a:prstGeom>
          </p:spPr>
        </p:pic>
      </p:grpSp>
    </p:spTree>
    <p:extLst>
      <p:ext uri="{BB962C8B-B14F-4D97-AF65-F5344CB8AC3E}">
        <p14:creationId xmlns:p14="http://schemas.microsoft.com/office/powerpoint/2010/main" val="397128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44FACABE-8074-4042-951C-E636D699A0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8760" y="-22860"/>
            <a:ext cx="9174480" cy="6880860"/>
          </a:xfrm>
        </p:spPr>
      </p:pic>
      <p:sp>
        <p:nvSpPr>
          <p:cNvPr id="6" name="Tekstvak 5">
            <a:extLst>
              <a:ext uri="{FF2B5EF4-FFF2-40B4-BE49-F238E27FC236}">
                <a16:creationId xmlns:a16="http://schemas.microsoft.com/office/drawing/2014/main" id="{DEB11792-78C0-4243-987A-8FB5A606EFD4}"/>
              </a:ext>
            </a:extLst>
          </p:cNvPr>
          <p:cNvSpPr txBox="1"/>
          <p:nvPr/>
        </p:nvSpPr>
        <p:spPr>
          <a:xfrm>
            <a:off x="1943100" y="1617077"/>
            <a:ext cx="8305800" cy="4339650"/>
          </a:xfrm>
          <a:prstGeom prst="rect">
            <a:avLst/>
          </a:prstGeom>
          <a:solidFill>
            <a:schemeClr val="bg2">
              <a:alpha val="56000"/>
            </a:schemeClr>
          </a:solidFill>
        </p:spPr>
        <p:txBody>
          <a:bodyPr wrap="square" rtlCol="0">
            <a:spAutoFit/>
          </a:bodyPr>
          <a:lstStyle/>
          <a:p>
            <a:endParaRPr lang="nl-BE" dirty="0"/>
          </a:p>
          <a:p>
            <a:r>
              <a:rPr lang="nl-BE" sz="2400" dirty="0" err="1"/>
              <a:t>Dissections</a:t>
            </a:r>
            <a:endParaRPr lang="nl-BE" sz="2400" dirty="0"/>
          </a:p>
          <a:p>
            <a:pPr marL="342900" indent="-342900">
              <a:buFont typeface="Arial" panose="020B0604020202020204" pitchFamily="34" charset="0"/>
              <a:buChar char="•"/>
            </a:pPr>
            <a:r>
              <a:rPr lang="nl-BE" sz="2400" dirty="0"/>
              <a:t>N = 276</a:t>
            </a:r>
          </a:p>
          <a:p>
            <a:pPr marL="342900" indent="-342900">
              <a:buFont typeface="Arial" panose="020B0604020202020204" pitchFamily="34" charset="0"/>
              <a:buChar char="•"/>
            </a:pPr>
            <a:r>
              <a:rPr lang="nl-BE" sz="2400" dirty="0" err="1"/>
              <a:t>Glass</a:t>
            </a:r>
            <a:r>
              <a:rPr lang="nl-BE" sz="2400" dirty="0"/>
              <a:t> </a:t>
            </a:r>
            <a:r>
              <a:rPr lang="nl-BE" sz="2400" dirty="0" err="1"/>
              <a:t>eels</a:t>
            </a:r>
            <a:r>
              <a:rPr lang="nl-BE" sz="2400" dirty="0"/>
              <a:t> </a:t>
            </a:r>
            <a:r>
              <a:rPr lang="nl-BE" sz="2400" dirty="0" err="1"/>
              <a:t>were</a:t>
            </a:r>
            <a:r>
              <a:rPr lang="nl-BE" sz="2400" dirty="0"/>
              <a:t> </a:t>
            </a:r>
            <a:r>
              <a:rPr lang="nl-BE" sz="2400" dirty="0" err="1"/>
              <a:t>weighed</a:t>
            </a:r>
            <a:endParaRPr lang="nl-BE" sz="2400" dirty="0"/>
          </a:p>
          <a:p>
            <a:pPr marL="342900" indent="-342900">
              <a:buFont typeface="Arial" panose="020B0604020202020204" pitchFamily="34" charset="0"/>
              <a:buChar char="•"/>
            </a:pPr>
            <a:r>
              <a:rPr lang="nl-BE" sz="2400" dirty="0" err="1"/>
              <a:t>Stomach</a:t>
            </a:r>
            <a:r>
              <a:rPr lang="nl-BE" sz="2400" dirty="0"/>
              <a:t> </a:t>
            </a:r>
            <a:r>
              <a:rPr lang="nl-BE" sz="2400" dirty="0" err="1"/>
              <a:t>and</a:t>
            </a:r>
            <a:r>
              <a:rPr lang="nl-BE" sz="2400" dirty="0"/>
              <a:t> gut content </a:t>
            </a:r>
            <a:r>
              <a:rPr lang="nl-BE" sz="2400" dirty="0" err="1"/>
              <a:t>analys</a:t>
            </a:r>
            <a:endParaRPr lang="nl-BE" sz="2400" dirty="0"/>
          </a:p>
          <a:p>
            <a:pPr marL="800100" lvl="1" indent="-342900">
              <a:buFont typeface="Arial" panose="020B0604020202020204" pitchFamily="34" charset="0"/>
              <a:buChar char="•"/>
            </a:pPr>
            <a:r>
              <a:rPr lang="nl-BE" sz="2400" dirty="0" err="1"/>
              <a:t>Ventral</a:t>
            </a:r>
            <a:r>
              <a:rPr lang="nl-BE" sz="2400" dirty="0"/>
              <a:t> cut </a:t>
            </a:r>
            <a:r>
              <a:rPr lang="nl-BE" sz="2400" dirty="0" err="1"/>
              <a:t>from</a:t>
            </a:r>
            <a:r>
              <a:rPr lang="nl-BE" sz="2400" dirty="0"/>
              <a:t> </a:t>
            </a:r>
            <a:r>
              <a:rPr lang="nl-BE" sz="2400" dirty="0" err="1"/>
              <a:t>gill</a:t>
            </a:r>
            <a:r>
              <a:rPr lang="nl-BE" sz="2400" dirty="0"/>
              <a:t> </a:t>
            </a:r>
            <a:r>
              <a:rPr lang="nl-BE" sz="2400" dirty="0" err="1"/>
              <a:t>arch</a:t>
            </a:r>
            <a:r>
              <a:rPr lang="nl-BE" sz="2400" dirty="0"/>
              <a:t> </a:t>
            </a:r>
            <a:r>
              <a:rPr lang="nl-BE" sz="2400" dirty="0" err="1"/>
              <a:t>towards</a:t>
            </a:r>
            <a:r>
              <a:rPr lang="nl-BE" sz="2400" dirty="0"/>
              <a:t> anus</a:t>
            </a:r>
          </a:p>
          <a:p>
            <a:pPr marL="800100" lvl="1" indent="-342900">
              <a:buFont typeface="Arial" panose="020B0604020202020204" pitchFamily="34" charset="0"/>
              <a:buChar char="•"/>
            </a:pPr>
            <a:r>
              <a:rPr lang="nl-BE" sz="2400" dirty="0"/>
              <a:t>Preserve part of </a:t>
            </a:r>
            <a:r>
              <a:rPr lang="nl-BE" sz="2400" dirty="0" err="1"/>
              <a:t>the</a:t>
            </a:r>
            <a:r>
              <a:rPr lang="nl-BE" sz="2400" dirty="0"/>
              <a:t> </a:t>
            </a:r>
            <a:r>
              <a:rPr lang="nl-BE" sz="2400" dirty="0" err="1"/>
              <a:t>tail</a:t>
            </a:r>
            <a:r>
              <a:rPr lang="nl-BE" sz="2400" dirty="0"/>
              <a:t> </a:t>
            </a:r>
            <a:r>
              <a:rPr lang="nl-BE" sz="2400" dirty="0" err="1"/>
              <a:t>for</a:t>
            </a:r>
            <a:r>
              <a:rPr lang="nl-BE" sz="2400" dirty="0"/>
              <a:t> </a:t>
            </a:r>
            <a:r>
              <a:rPr lang="nl-BE" sz="2400" dirty="0" err="1"/>
              <a:t>fatty</a:t>
            </a:r>
            <a:r>
              <a:rPr lang="nl-BE" sz="2400" dirty="0"/>
              <a:t> acid analysis</a:t>
            </a:r>
          </a:p>
          <a:p>
            <a:pPr marL="800100" lvl="1" indent="-342900">
              <a:buFont typeface="Arial" panose="020B0604020202020204" pitchFamily="34" charset="0"/>
              <a:buChar char="•"/>
            </a:pPr>
            <a:r>
              <a:rPr lang="nl-BE" sz="2400" dirty="0" err="1"/>
              <a:t>Stomach</a:t>
            </a:r>
            <a:r>
              <a:rPr lang="nl-BE" sz="2400" dirty="0"/>
              <a:t> </a:t>
            </a:r>
            <a:r>
              <a:rPr lang="nl-BE" sz="2400" dirty="0" err="1"/>
              <a:t>and</a:t>
            </a:r>
            <a:r>
              <a:rPr lang="nl-BE" sz="2400" dirty="0"/>
              <a:t> </a:t>
            </a:r>
            <a:r>
              <a:rPr lang="nl-BE" sz="2400" dirty="0" err="1"/>
              <a:t>intestinal</a:t>
            </a:r>
            <a:r>
              <a:rPr lang="nl-BE" sz="2400" dirty="0"/>
              <a:t> </a:t>
            </a:r>
            <a:r>
              <a:rPr lang="nl-BE" sz="2400" dirty="0" err="1"/>
              <a:t>tract</a:t>
            </a:r>
            <a:r>
              <a:rPr lang="nl-BE" sz="2400" dirty="0"/>
              <a:t> </a:t>
            </a:r>
            <a:r>
              <a:rPr lang="nl-BE" sz="2400" dirty="0" err="1"/>
              <a:t>excised</a:t>
            </a:r>
            <a:r>
              <a:rPr lang="nl-BE" sz="2400" dirty="0"/>
              <a:t> </a:t>
            </a:r>
            <a:r>
              <a:rPr lang="nl-BE" sz="2400" dirty="0" err="1"/>
              <a:t>and</a:t>
            </a:r>
            <a:r>
              <a:rPr lang="nl-BE" sz="2400" dirty="0"/>
              <a:t> </a:t>
            </a:r>
            <a:r>
              <a:rPr lang="nl-BE" sz="2400" dirty="0" err="1"/>
              <a:t>weighed</a:t>
            </a:r>
            <a:endParaRPr lang="nl-BE" sz="2400" dirty="0"/>
          </a:p>
          <a:p>
            <a:pPr marL="800100" lvl="1" indent="-342900">
              <a:buFont typeface="Arial" panose="020B0604020202020204" pitchFamily="34" charset="0"/>
              <a:buChar char="•"/>
            </a:pPr>
            <a:r>
              <a:rPr lang="nl-BE" sz="2400" dirty="0"/>
              <a:t>Gut </a:t>
            </a:r>
            <a:r>
              <a:rPr lang="nl-BE" sz="2400" dirty="0" err="1"/>
              <a:t>and</a:t>
            </a:r>
            <a:r>
              <a:rPr lang="nl-BE" sz="2400" dirty="0"/>
              <a:t> </a:t>
            </a:r>
            <a:r>
              <a:rPr lang="nl-BE" sz="2400" dirty="0" err="1"/>
              <a:t>stomach</a:t>
            </a:r>
            <a:r>
              <a:rPr lang="nl-BE" sz="2400" dirty="0"/>
              <a:t> content </a:t>
            </a:r>
            <a:r>
              <a:rPr lang="nl-BE" sz="2400" dirty="0" err="1"/>
              <a:t>excision</a:t>
            </a:r>
            <a:r>
              <a:rPr lang="nl-BE" sz="2400" dirty="0"/>
              <a:t> &amp; analysis</a:t>
            </a:r>
          </a:p>
          <a:p>
            <a:pPr marL="800100" lvl="1" indent="-342900">
              <a:buFont typeface="Arial" panose="020B0604020202020204" pitchFamily="34" charset="0"/>
              <a:buChar char="•"/>
            </a:pPr>
            <a:r>
              <a:rPr lang="nl-BE" sz="2400" dirty="0" err="1"/>
              <a:t>Classification</a:t>
            </a:r>
            <a:r>
              <a:rPr lang="nl-BE" sz="2400" dirty="0"/>
              <a:t> of </a:t>
            </a:r>
            <a:r>
              <a:rPr lang="nl-BE" sz="2400" dirty="0" err="1"/>
              <a:t>prey</a:t>
            </a:r>
            <a:r>
              <a:rPr lang="nl-BE" sz="2400" dirty="0"/>
              <a:t> items on </a:t>
            </a:r>
            <a:r>
              <a:rPr lang="nl-BE" sz="2400" dirty="0" err="1"/>
              <a:t>the</a:t>
            </a:r>
            <a:r>
              <a:rPr lang="nl-BE" sz="2400" dirty="0"/>
              <a:t> </a:t>
            </a:r>
            <a:r>
              <a:rPr lang="nl-BE" sz="2400" dirty="0" err="1"/>
              <a:t>furthest</a:t>
            </a:r>
            <a:r>
              <a:rPr lang="nl-BE" sz="2400" dirty="0"/>
              <a:t> </a:t>
            </a:r>
            <a:r>
              <a:rPr lang="nl-BE" sz="2400" dirty="0" err="1"/>
              <a:t>possible</a:t>
            </a:r>
            <a:r>
              <a:rPr lang="nl-BE" sz="2400" dirty="0"/>
              <a:t> </a:t>
            </a:r>
            <a:r>
              <a:rPr lang="nl-BE" sz="2400" dirty="0" err="1"/>
              <a:t>taxonomic</a:t>
            </a:r>
            <a:r>
              <a:rPr lang="nl-BE" sz="2400" dirty="0"/>
              <a:t> level</a:t>
            </a:r>
          </a:p>
          <a:p>
            <a:endParaRPr lang="nl-BE" dirty="0"/>
          </a:p>
        </p:txBody>
      </p:sp>
      <p:grpSp>
        <p:nvGrpSpPr>
          <p:cNvPr id="17" name="Groep 16">
            <a:extLst>
              <a:ext uri="{FF2B5EF4-FFF2-40B4-BE49-F238E27FC236}">
                <a16:creationId xmlns:a16="http://schemas.microsoft.com/office/drawing/2014/main" id="{1562E833-5E9C-4C30-B279-FCA19C5C5D78}"/>
              </a:ext>
            </a:extLst>
          </p:cNvPr>
          <p:cNvGrpSpPr/>
          <p:nvPr/>
        </p:nvGrpSpPr>
        <p:grpSpPr>
          <a:xfrm>
            <a:off x="1851144" y="1121383"/>
            <a:ext cx="8519771" cy="5209969"/>
            <a:chOff x="2024766" y="1134299"/>
            <a:chExt cx="7462692" cy="4615233"/>
          </a:xfrm>
        </p:grpSpPr>
        <p:pic>
          <p:nvPicPr>
            <p:cNvPr id="8" name="Afbeelding 7">
              <a:extLst>
                <a:ext uri="{FF2B5EF4-FFF2-40B4-BE49-F238E27FC236}">
                  <a16:creationId xmlns:a16="http://schemas.microsoft.com/office/drawing/2014/main" id="{05A3AE4C-1D20-48E8-A639-B05942014D95}"/>
                </a:ext>
              </a:extLst>
            </p:cNvPr>
            <p:cNvPicPr>
              <a:picLocks noChangeAspect="1"/>
            </p:cNvPicPr>
            <p:nvPr/>
          </p:nvPicPr>
          <p:blipFill rotWithShape="1">
            <a:blip r:embed="rId4">
              <a:extLst>
                <a:ext uri="{28A0092B-C50C-407E-A947-70E740481C1C}">
                  <a14:useLocalDpi xmlns:a14="http://schemas.microsoft.com/office/drawing/2010/main" val="0"/>
                </a:ext>
              </a:extLst>
            </a:blip>
            <a:srcRect l="12371" t="36000" r="26296" b="27111"/>
            <a:stretch/>
          </p:blipFill>
          <p:spPr>
            <a:xfrm>
              <a:off x="2024766" y="3420824"/>
              <a:ext cx="2871660" cy="2302877"/>
            </a:xfrm>
            <a:prstGeom prst="rect">
              <a:avLst/>
            </a:prstGeom>
          </p:spPr>
        </p:pic>
        <p:pic>
          <p:nvPicPr>
            <p:cNvPr id="10" name="Afbeelding 9">
              <a:extLst>
                <a:ext uri="{FF2B5EF4-FFF2-40B4-BE49-F238E27FC236}">
                  <a16:creationId xmlns:a16="http://schemas.microsoft.com/office/drawing/2014/main" id="{A8AFFC6E-BC12-4D02-BF91-458EA87CE432}"/>
                </a:ext>
              </a:extLst>
            </p:cNvPr>
            <p:cNvPicPr>
              <a:picLocks noChangeAspect="1"/>
            </p:cNvPicPr>
            <p:nvPr/>
          </p:nvPicPr>
          <p:blipFill rotWithShape="1">
            <a:blip r:embed="rId5">
              <a:extLst>
                <a:ext uri="{28A0092B-C50C-407E-A947-70E740481C1C}">
                  <a14:useLocalDpi xmlns:a14="http://schemas.microsoft.com/office/drawing/2010/main" val="0"/>
                </a:ext>
              </a:extLst>
            </a:blip>
            <a:srcRect l="34890" t="42445" r="37490" b="33778"/>
            <a:stretch/>
          </p:blipFill>
          <p:spPr>
            <a:xfrm>
              <a:off x="7481226" y="3437179"/>
              <a:ext cx="2006232" cy="2302877"/>
            </a:xfrm>
            <a:prstGeom prst="rect">
              <a:avLst/>
            </a:prstGeom>
          </p:spPr>
        </p:pic>
        <p:pic>
          <p:nvPicPr>
            <p:cNvPr id="12" name="Afbeelding 11">
              <a:extLst>
                <a:ext uri="{FF2B5EF4-FFF2-40B4-BE49-F238E27FC236}">
                  <a16:creationId xmlns:a16="http://schemas.microsoft.com/office/drawing/2014/main" id="{4D8F52C8-38A5-4566-A24B-40482CBF9091}"/>
                </a:ext>
              </a:extLst>
            </p:cNvPr>
            <p:cNvPicPr>
              <a:picLocks noChangeAspect="1"/>
            </p:cNvPicPr>
            <p:nvPr/>
          </p:nvPicPr>
          <p:blipFill rotWithShape="1">
            <a:blip r:embed="rId6">
              <a:extLst>
                <a:ext uri="{28A0092B-C50C-407E-A947-70E740481C1C}">
                  <a14:useLocalDpi xmlns:a14="http://schemas.microsoft.com/office/drawing/2010/main" val="0"/>
                </a:ext>
              </a:extLst>
            </a:blip>
            <a:srcRect l="7502" t="24653" r="50000" b="47111"/>
            <a:stretch/>
          </p:blipFill>
          <p:spPr>
            <a:xfrm>
              <a:off x="4881690" y="3420821"/>
              <a:ext cx="2599536" cy="2328711"/>
            </a:xfrm>
            <a:prstGeom prst="rect">
              <a:avLst/>
            </a:prstGeom>
          </p:spPr>
        </p:pic>
        <p:pic>
          <p:nvPicPr>
            <p:cNvPr id="14" name="Afbeelding 13">
              <a:extLst>
                <a:ext uri="{FF2B5EF4-FFF2-40B4-BE49-F238E27FC236}">
                  <a16:creationId xmlns:a16="http://schemas.microsoft.com/office/drawing/2014/main" id="{BA716B31-0C18-4A39-98D7-86ACCCE2229A}"/>
                </a:ext>
              </a:extLst>
            </p:cNvPr>
            <p:cNvPicPr>
              <a:picLocks noChangeAspect="1"/>
            </p:cNvPicPr>
            <p:nvPr/>
          </p:nvPicPr>
          <p:blipFill rotWithShape="1">
            <a:blip r:embed="rId7">
              <a:extLst>
                <a:ext uri="{28A0092B-C50C-407E-A947-70E740481C1C}">
                  <a14:useLocalDpi xmlns:a14="http://schemas.microsoft.com/office/drawing/2010/main" val="0"/>
                </a:ext>
              </a:extLst>
            </a:blip>
            <a:srcRect l="41928" t="38864" r="26667" b="27555"/>
            <a:stretch/>
          </p:blipFill>
          <p:spPr>
            <a:xfrm>
              <a:off x="6615798" y="1146866"/>
              <a:ext cx="2871660" cy="2302879"/>
            </a:xfrm>
            <a:prstGeom prst="rect">
              <a:avLst/>
            </a:prstGeom>
          </p:spPr>
        </p:pic>
        <p:pic>
          <p:nvPicPr>
            <p:cNvPr id="16" name="Afbeelding 15">
              <a:extLst>
                <a:ext uri="{FF2B5EF4-FFF2-40B4-BE49-F238E27FC236}">
                  <a16:creationId xmlns:a16="http://schemas.microsoft.com/office/drawing/2014/main" id="{54393BD3-81FB-47D1-A239-5F9A58D54530}"/>
                </a:ext>
              </a:extLst>
            </p:cNvPr>
            <p:cNvPicPr>
              <a:picLocks noChangeAspect="1"/>
            </p:cNvPicPr>
            <p:nvPr/>
          </p:nvPicPr>
          <p:blipFill rotWithShape="1">
            <a:blip r:embed="rId8">
              <a:extLst>
                <a:ext uri="{28A0092B-C50C-407E-A947-70E740481C1C}">
                  <a14:useLocalDpi xmlns:a14="http://schemas.microsoft.com/office/drawing/2010/main" val="0"/>
                </a:ext>
              </a:extLst>
            </a:blip>
            <a:srcRect l="40738" t="37531" r="9167" b="28889"/>
            <a:stretch/>
          </p:blipFill>
          <p:spPr>
            <a:xfrm>
              <a:off x="2035098" y="1134299"/>
              <a:ext cx="4580700" cy="2302880"/>
            </a:xfrm>
            <a:prstGeom prst="rect">
              <a:avLst/>
            </a:prstGeom>
          </p:spPr>
        </p:pic>
      </p:grpSp>
    </p:spTree>
    <p:extLst>
      <p:ext uri="{BB962C8B-B14F-4D97-AF65-F5344CB8AC3E}">
        <p14:creationId xmlns:p14="http://schemas.microsoft.com/office/powerpoint/2010/main" val="378417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9DEA88-DC92-4806-B3E0-4BF48E23B997}"/>
              </a:ext>
            </a:extLst>
          </p:cNvPr>
          <p:cNvSpPr>
            <a:spLocks noGrp="1"/>
          </p:cNvSpPr>
          <p:nvPr>
            <p:ph type="title"/>
          </p:nvPr>
        </p:nvSpPr>
        <p:spPr/>
        <p:txBody>
          <a:bodyPr/>
          <a:lstStyle/>
          <a:p>
            <a:r>
              <a:rPr lang="nl-BE" dirty="0" err="1"/>
              <a:t>Biometric</a:t>
            </a:r>
            <a:r>
              <a:rPr lang="nl-BE" dirty="0"/>
              <a:t> parameters</a:t>
            </a:r>
            <a:endParaRPr lang="en-GB"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FBFD284B-4C00-4A8A-9D66-3F0525023EEA}"/>
                  </a:ext>
                </a:extLst>
              </p:cNvPr>
              <p:cNvSpPr>
                <a:spLocks noGrp="1"/>
              </p:cNvSpPr>
              <p:nvPr>
                <p:ph idx="1"/>
              </p:nvPr>
            </p:nvSpPr>
            <p:spPr>
              <a:xfrm>
                <a:off x="7770471" y="2675057"/>
                <a:ext cx="4132162" cy="2846067"/>
              </a:xfrm>
            </p:spPr>
            <p:txBody>
              <a:bodyPr>
                <a:normAutofit fontScale="92500" lnSpcReduction="20000"/>
              </a:bodyPr>
              <a:lstStyle/>
              <a:p>
                <a:pPr marL="0" indent="0" algn="ctr">
                  <a:buNone/>
                </a:pPr>
                <a:r>
                  <a:rPr lang="nl-BE" dirty="0"/>
                  <a:t>Condition Factor</a:t>
                </a:r>
                <a:br>
                  <a:rPr lang="nl-BE" dirty="0"/>
                </a:br>
                <a:endParaRPr lang="nl-BE" dirty="0"/>
              </a:p>
              <a:p>
                <a:pPr marL="0" indent="0" algn="ctr">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𝑛</m:t>
                          </m:r>
                        </m:sub>
                      </m:sSub>
                      <m:r>
                        <a:rPr lang="en-GB">
                          <a:latin typeface="Cambria Math" panose="02040503050406030204" pitchFamily="18" charset="0"/>
                        </a:rPr>
                        <m:t>=</m:t>
                      </m:r>
                      <m:f>
                        <m:fPr>
                          <m:ctrlPr>
                            <a:rPr lang="en-GB" i="1">
                              <a:latin typeface="Cambria Math" panose="02040503050406030204" pitchFamily="18" charset="0"/>
                            </a:rPr>
                          </m:ctrlPr>
                        </m:fPr>
                        <m:num>
                          <m:r>
                            <m:rPr>
                              <m:sty m:val="p"/>
                            </m:rPr>
                            <a:rPr lang="en-GB">
                              <a:latin typeface="Cambria Math" panose="02040503050406030204" pitchFamily="18" charset="0"/>
                            </a:rPr>
                            <m:t>W</m:t>
                          </m:r>
                        </m:num>
                        <m:den>
                          <m:r>
                            <a:rPr lang="en-GB" i="1">
                              <a:latin typeface="Cambria Math" panose="02040503050406030204" pitchFamily="18" charset="0"/>
                            </a:rPr>
                            <m:t>𝑎</m:t>
                          </m:r>
                          <m:sSup>
                            <m:sSupPr>
                              <m:ctrlPr>
                                <a:rPr lang="en-GB" i="1">
                                  <a:latin typeface="Cambria Math" panose="02040503050406030204" pitchFamily="18" charset="0"/>
                                </a:rPr>
                              </m:ctrlPr>
                            </m:sSupPr>
                            <m:e>
                              <m:r>
                                <a:rPr lang="en-GB" i="1">
                                  <a:latin typeface="Cambria Math" panose="02040503050406030204" pitchFamily="18" charset="0"/>
                                </a:rPr>
                                <m:t>𝐿</m:t>
                              </m:r>
                            </m:e>
                            <m:sup>
                              <m:r>
                                <a:rPr lang="en-GB" i="1">
                                  <a:latin typeface="Cambria Math" panose="02040503050406030204" pitchFamily="18" charset="0"/>
                                </a:rPr>
                                <m:t>𝑏</m:t>
                              </m:r>
                            </m:sup>
                          </m:sSup>
                        </m:den>
                      </m:f>
                    </m:oMath>
                  </m:oMathPara>
                </a14:m>
                <a:endParaRPr lang="en-GB" dirty="0"/>
              </a:p>
              <a:p>
                <a:pPr marL="0" indent="0" algn="ctr">
                  <a:buNone/>
                </a:pPr>
                <a:br>
                  <a:rPr lang="nl-BE"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𝐿𝑜𝑔𝑊</m:t>
                      </m:r>
                      <m:r>
                        <a:rPr lang="en-GB" i="1">
                          <a:latin typeface="Cambria Math" panose="02040503050406030204" pitchFamily="18" charset="0"/>
                        </a:rPr>
                        <m:t>=</m:t>
                      </m:r>
                      <m:r>
                        <a:rPr lang="en-GB" i="1">
                          <a:latin typeface="Cambria Math" panose="02040503050406030204" pitchFamily="18" charset="0"/>
                        </a:rPr>
                        <m:t>𝐿𝑜𝑔𝑎</m:t>
                      </m:r>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𝑙𝑜𝑔𝐿</m:t>
                      </m:r>
                    </m:oMath>
                  </m:oMathPara>
                </a14:m>
                <a:endParaRPr lang="nl-BE" i="1" dirty="0">
                  <a:latin typeface="Cambria Math" panose="02040503050406030204" pitchFamily="18" charset="0"/>
                </a:endParaRPr>
              </a:p>
              <a:p>
                <a:pPr marL="0" indent="0" algn="ctr">
                  <a:buNone/>
                </a:pPr>
                <a:endParaRPr lang="nl-BE" dirty="0"/>
              </a:p>
              <a:p>
                <a:pPr marL="0" indent="0" algn="ctr">
                  <a:buNone/>
                </a:pPr>
                <a:r>
                  <a:rPr lang="nl-BE" dirty="0"/>
                  <a:t>(Le </a:t>
                </a:r>
                <a:r>
                  <a:rPr lang="nl-BE" dirty="0" err="1"/>
                  <a:t>Cren</a:t>
                </a:r>
                <a:r>
                  <a:rPr lang="nl-BE" dirty="0"/>
                  <a:t>, 1951)</a:t>
                </a:r>
                <a:endParaRPr lang="en-GB" dirty="0"/>
              </a:p>
              <a:p>
                <a:pPr marL="0" indent="0" algn="ctr">
                  <a:buNone/>
                </a:pPr>
                <a:endParaRPr lang="en-GB" dirty="0"/>
              </a:p>
            </p:txBody>
          </p:sp>
        </mc:Choice>
        <mc:Fallback xmlns="">
          <p:sp>
            <p:nvSpPr>
              <p:cNvPr id="3" name="Tijdelijke aanduiding voor inhoud 2">
                <a:extLst>
                  <a:ext uri="{FF2B5EF4-FFF2-40B4-BE49-F238E27FC236}">
                    <a16:creationId xmlns:a16="http://schemas.microsoft.com/office/drawing/2014/main" id="{FBFD284B-4C00-4A8A-9D66-3F0525023EEA}"/>
                  </a:ext>
                </a:extLst>
              </p:cNvPr>
              <p:cNvSpPr>
                <a:spLocks noGrp="1" noRot="1" noChangeAspect="1" noMove="1" noResize="1" noEditPoints="1" noAdjustHandles="1" noChangeArrowheads="1" noChangeShapeType="1" noTextEdit="1"/>
              </p:cNvSpPr>
              <p:nvPr>
                <p:ph idx="1"/>
              </p:nvPr>
            </p:nvSpPr>
            <p:spPr>
              <a:xfrm>
                <a:off x="7770471" y="2675057"/>
                <a:ext cx="4132162" cy="2846067"/>
              </a:xfrm>
              <a:blipFill>
                <a:blip r:embed="rId3"/>
                <a:stretch>
                  <a:fillRect t="-5353" b="-47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ijdelijke aanduiding voor inhoud 2">
                <a:extLst>
                  <a:ext uri="{FF2B5EF4-FFF2-40B4-BE49-F238E27FC236}">
                    <a16:creationId xmlns:a16="http://schemas.microsoft.com/office/drawing/2014/main" id="{E1C05F81-3784-429D-88F1-9AF560730488}"/>
                  </a:ext>
                </a:extLst>
              </p:cNvPr>
              <p:cNvSpPr txBox="1">
                <a:spLocks/>
              </p:cNvSpPr>
              <p:nvPr/>
            </p:nvSpPr>
            <p:spPr>
              <a:xfrm>
                <a:off x="289367" y="2675057"/>
                <a:ext cx="6829063" cy="2278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BE" dirty="0" err="1"/>
                  <a:t>Fullness</a:t>
                </a:r>
                <a:r>
                  <a:rPr lang="nl-BE" dirty="0"/>
                  <a:t> Index</a:t>
                </a:r>
                <a:br>
                  <a:rPr lang="nl-BE" dirty="0"/>
                </a:br>
                <a:endParaRPr lang="nl-BE" dirty="0"/>
              </a:p>
              <a:p>
                <a:pPr marL="0" indent="0" algn="ctr">
                  <a:buNone/>
                </a:pPr>
                <a14:m>
                  <m:oMathPara xmlns:m="http://schemas.openxmlformats.org/officeDocument/2006/math">
                    <m:oMathParaPr>
                      <m:jc m:val="centerGroup"/>
                    </m:oMathParaPr>
                    <m:oMath xmlns:m="http://schemas.openxmlformats.org/officeDocument/2006/math">
                      <m:r>
                        <m:rPr>
                          <m:nor/>
                        </m:rPr>
                        <a:rPr lang="en-GB" dirty="0"/>
                        <m:t>Fullness</m:t>
                      </m:r>
                      <m:r>
                        <m:rPr>
                          <m:nor/>
                        </m:rPr>
                        <a:rPr lang="en-GB" dirty="0"/>
                        <m:t> </m:t>
                      </m:r>
                      <m:r>
                        <m:rPr>
                          <m:nor/>
                        </m:rPr>
                        <a:rPr lang="en-GB" dirty="0"/>
                        <m:t>Index</m:t>
                      </m:r>
                      <m:r>
                        <m:rPr>
                          <m:nor/>
                        </m:rPr>
                        <a:rPr lang="en-GB" dirty="0"/>
                        <m:t> </m:t>
                      </m:r>
                      <m:r>
                        <a:rPr lang="en-GB">
                          <a:latin typeface="Cambria Math" panose="02040503050406030204" pitchFamily="18" charset="0"/>
                        </a:rPr>
                        <m:t>= </m:t>
                      </m:r>
                      <m:f>
                        <m:fPr>
                          <m:ctrlPr>
                            <a:rPr lang="en-GB" i="1">
                              <a:latin typeface="Cambria Math" panose="02040503050406030204" pitchFamily="18" charset="0"/>
                            </a:rPr>
                          </m:ctrlPr>
                        </m:fPr>
                        <m:num>
                          <m:r>
                            <a:rPr lang="en-GB" i="1">
                              <a:latin typeface="Cambria Math" panose="02040503050406030204" pitchFamily="18" charset="0"/>
                            </a:rPr>
                            <m:t>𝑆𝑡𝑜𝑚𝑎𝑐h</m:t>
                          </m:r>
                          <m:r>
                            <a:rPr lang="en-GB" i="1">
                              <a:latin typeface="Cambria Math" panose="02040503050406030204" pitchFamily="18" charset="0"/>
                            </a:rPr>
                            <m:t> </m:t>
                          </m:r>
                          <m:r>
                            <a:rPr lang="en-GB" i="1">
                              <a:latin typeface="Cambria Math" panose="02040503050406030204" pitchFamily="18" charset="0"/>
                            </a:rPr>
                            <m:t>𝑎𝑛𝑑</m:t>
                          </m:r>
                          <m:r>
                            <a:rPr lang="en-GB" i="1">
                              <a:latin typeface="Cambria Math" panose="02040503050406030204" pitchFamily="18" charset="0"/>
                            </a:rPr>
                            <m:t> </m:t>
                          </m:r>
                          <m:r>
                            <a:rPr lang="en-GB" i="1">
                              <a:latin typeface="Cambria Math" panose="02040503050406030204" pitchFamily="18" charset="0"/>
                            </a:rPr>
                            <m:t>𝑔𝑢𝑡</m:t>
                          </m:r>
                          <m:r>
                            <a:rPr lang="en-GB" i="1">
                              <a:latin typeface="Cambria Math" panose="02040503050406030204" pitchFamily="18" charset="0"/>
                            </a:rPr>
                            <m:t> (</m:t>
                          </m:r>
                          <m:r>
                            <a:rPr lang="en-GB" i="1">
                              <a:latin typeface="Cambria Math" panose="02040503050406030204" pitchFamily="18" charset="0"/>
                            </a:rPr>
                            <m:t>𝑚𝑔</m:t>
                          </m:r>
                          <m:r>
                            <a:rPr lang="en-GB" i="1">
                              <a:latin typeface="Cambria Math" panose="02040503050406030204" pitchFamily="18" charset="0"/>
                            </a:rPr>
                            <m:t>)</m:t>
                          </m:r>
                        </m:num>
                        <m:den>
                          <m:r>
                            <m:rPr>
                              <m:sty m:val="p"/>
                            </m:rPr>
                            <a:rPr lang="en-GB">
                              <a:latin typeface="Cambria Math" panose="02040503050406030204" pitchFamily="18" charset="0"/>
                            </a:rPr>
                            <m:t>Glass</m:t>
                          </m:r>
                          <m:r>
                            <a:rPr lang="en-GB">
                              <a:latin typeface="Cambria Math" panose="02040503050406030204" pitchFamily="18" charset="0"/>
                            </a:rPr>
                            <m:t> </m:t>
                          </m:r>
                          <m:r>
                            <m:rPr>
                              <m:sty m:val="p"/>
                            </m:rPr>
                            <a:rPr lang="en-GB">
                              <a:latin typeface="Cambria Math" panose="02040503050406030204" pitchFamily="18" charset="0"/>
                            </a:rPr>
                            <m:t>eel</m:t>
                          </m:r>
                          <m:r>
                            <a:rPr lang="en-GB">
                              <a:latin typeface="Cambria Math" panose="02040503050406030204" pitchFamily="18" charset="0"/>
                            </a:rPr>
                            <m:t> (</m:t>
                          </m:r>
                          <m:r>
                            <m:rPr>
                              <m:sty m:val="p"/>
                            </m:rPr>
                            <a:rPr lang="en-GB">
                              <a:latin typeface="Cambria Math" panose="02040503050406030204" pitchFamily="18" charset="0"/>
                            </a:rPr>
                            <m:t>mg</m:t>
                          </m:r>
                          <m:r>
                            <a:rPr lang="en-GB">
                              <a:latin typeface="Cambria Math" panose="02040503050406030204" pitchFamily="18" charset="0"/>
                            </a:rPr>
                            <m:t>)</m:t>
                          </m:r>
                        </m:den>
                      </m:f>
                    </m:oMath>
                  </m:oMathPara>
                </a14:m>
                <a:endParaRPr lang="en-GB" dirty="0"/>
              </a:p>
            </p:txBody>
          </p:sp>
        </mc:Choice>
        <mc:Fallback xmlns="">
          <p:sp>
            <p:nvSpPr>
              <p:cNvPr id="4" name="Tijdelijke aanduiding voor inhoud 2">
                <a:extLst>
                  <a:ext uri="{FF2B5EF4-FFF2-40B4-BE49-F238E27FC236}">
                    <a16:creationId xmlns:a16="http://schemas.microsoft.com/office/drawing/2014/main" id="{E1C05F81-3784-429D-88F1-9AF560730488}"/>
                  </a:ext>
                </a:extLst>
              </p:cNvPr>
              <p:cNvSpPr txBox="1">
                <a:spLocks noRot="1" noChangeAspect="1" noMove="1" noResize="1" noEditPoints="1" noAdjustHandles="1" noChangeArrowheads="1" noChangeShapeType="1" noTextEdit="1"/>
              </p:cNvSpPr>
              <p:nvPr/>
            </p:nvSpPr>
            <p:spPr>
              <a:xfrm>
                <a:off x="289367" y="2675057"/>
                <a:ext cx="6829063" cy="2278908"/>
              </a:xfrm>
              <a:prstGeom prst="rect">
                <a:avLst/>
              </a:prstGeom>
              <a:blipFill>
                <a:blip r:embed="rId4"/>
                <a:stretch>
                  <a:fillRect t="-4545"/>
                </a:stretch>
              </a:blipFill>
            </p:spPr>
            <p:txBody>
              <a:bodyPr/>
              <a:lstStyle/>
              <a:p>
                <a:r>
                  <a:rPr lang="en-GB">
                    <a:noFill/>
                  </a:rPr>
                  <a:t> </a:t>
                </a:r>
              </a:p>
            </p:txBody>
          </p:sp>
        </mc:Fallback>
      </mc:AlternateContent>
    </p:spTree>
    <p:extLst>
      <p:ext uri="{BB962C8B-B14F-4D97-AF65-F5344CB8AC3E}">
        <p14:creationId xmlns:p14="http://schemas.microsoft.com/office/powerpoint/2010/main" val="54675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75C8ED-E4B3-455B-967D-85D79F589193}"/>
              </a:ext>
            </a:extLst>
          </p:cNvPr>
          <p:cNvSpPr>
            <a:spLocks noGrp="1"/>
          </p:cNvSpPr>
          <p:nvPr>
            <p:ph type="title"/>
          </p:nvPr>
        </p:nvSpPr>
        <p:spPr/>
        <p:txBody>
          <a:bodyPr/>
          <a:lstStyle/>
          <a:p>
            <a:r>
              <a:rPr lang="nl-BE" dirty="0" err="1"/>
              <a:t>Fatty</a:t>
            </a:r>
            <a:r>
              <a:rPr lang="nl-BE" dirty="0"/>
              <a:t> </a:t>
            </a:r>
            <a:r>
              <a:rPr lang="nl-BE" dirty="0" err="1"/>
              <a:t>acids</a:t>
            </a:r>
            <a:endParaRPr lang="en-GB" dirty="0"/>
          </a:p>
        </p:txBody>
      </p:sp>
      <p:sp>
        <p:nvSpPr>
          <p:cNvPr id="3" name="Tijdelijke aanduiding voor inhoud 2">
            <a:extLst>
              <a:ext uri="{FF2B5EF4-FFF2-40B4-BE49-F238E27FC236}">
                <a16:creationId xmlns:a16="http://schemas.microsoft.com/office/drawing/2014/main" id="{8985FFFB-D38E-4F11-81FD-D019994117A0}"/>
              </a:ext>
            </a:extLst>
          </p:cNvPr>
          <p:cNvSpPr>
            <a:spLocks noGrp="1"/>
          </p:cNvSpPr>
          <p:nvPr>
            <p:ph idx="1"/>
          </p:nvPr>
        </p:nvSpPr>
        <p:spPr>
          <a:xfrm>
            <a:off x="838200" y="2453833"/>
            <a:ext cx="10515600" cy="3723130"/>
          </a:xfrm>
        </p:spPr>
        <p:txBody>
          <a:bodyPr/>
          <a:lstStyle/>
          <a:p>
            <a:r>
              <a:rPr lang="nl-BE" dirty="0"/>
              <a:t>N = 147 </a:t>
            </a:r>
          </a:p>
          <a:p>
            <a:pPr lvl="1"/>
            <a:r>
              <a:rPr lang="nl-BE" dirty="0"/>
              <a:t>N</a:t>
            </a:r>
            <a:r>
              <a:rPr lang="nl-BE" baseline="-25000" dirty="0"/>
              <a:t>AS </a:t>
            </a:r>
            <a:r>
              <a:rPr lang="nl-BE" dirty="0"/>
              <a:t>= 94		 N</a:t>
            </a:r>
            <a:r>
              <a:rPr lang="nl-BE" baseline="-25000" dirty="0"/>
              <a:t>EL</a:t>
            </a:r>
            <a:r>
              <a:rPr lang="nl-BE" dirty="0"/>
              <a:t>= 31	 N</a:t>
            </a:r>
            <a:r>
              <a:rPr lang="nl-BE" baseline="-25000" dirty="0"/>
              <a:t>LN </a:t>
            </a:r>
            <a:r>
              <a:rPr lang="nl-BE" dirty="0"/>
              <a:t>= 9</a:t>
            </a:r>
          </a:p>
          <a:p>
            <a:pPr lvl="1"/>
            <a:endParaRPr lang="nl-BE" dirty="0"/>
          </a:p>
          <a:p>
            <a:r>
              <a:rPr lang="nl-BE" dirty="0" err="1"/>
              <a:t>muscle</a:t>
            </a:r>
            <a:r>
              <a:rPr lang="nl-BE" dirty="0"/>
              <a:t> tissue </a:t>
            </a:r>
            <a:r>
              <a:rPr lang="nl-BE" dirty="0" err="1"/>
              <a:t>from</a:t>
            </a:r>
            <a:r>
              <a:rPr lang="nl-BE" dirty="0"/>
              <a:t> </a:t>
            </a:r>
            <a:r>
              <a:rPr lang="nl-BE" dirty="0" err="1"/>
              <a:t>tail</a:t>
            </a:r>
            <a:r>
              <a:rPr lang="nl-BE" dirty="0"/>
              <a:t>: </a:t>
            </a:r>
            <a:r>
              <a:rPr lang="nl-BE" dirty="0" err="1"/>
              <a:t>main</a:t>
            </a:r>
            <a:r>
              <a:rPr lang="nl-BE" dirty="0"/>
              <a:t> fat reserve, intact </a:t>
            </a:r>
            <a:r>
              <a:rPr lang="nl-BE" dirty="0" err="1"/>
              <a:t>after</a:t>
            </a:r>
            <a:r>
              <a:rPr lang="nl-BE" dirty="0"/>
              <a:t> </a:t>
            </a:r>
            <a:r>
              <a:rPr lang="nl-BE" dirty="0" err="1"/>
              <a:t>dissection</a:t>
            </a:r>
            <a:endParaRPr lang="nl-BE" dirty="0"/>
          </a:p>
          <a:p>
            <a:r>
              <a:rPr lang="nl-BE" dirty="0"/>
              <a:t>Gas </a:t>
            </a:r>
            <a:r>
              <a:rPr lang="nl-BE" dirty="0" err="1"/>
              <a:t>chromatography</a:t>
            </a:r>
            <a:r>
              <a:rPr lang="nl-BE" dirty="0"/>
              <a:t> – Mass </a:t>
            </a:r>
            <a:r>
              <a:rPr lang="nl-BE" dirty="0" err="1"/>
              <a:t>spectrometry</a:t>
            </a:r>
            <a:r>
              <a:rPr lang="nl-BE" dirty="0"/>
              <a:t> (GC-MS)</a:t>
            </a:r>
          </a:p>
        </p:txBody>
      </p:sp>
      <p:pic>
        <p:nvPicPr>
          <p:cNvPr id="1026" name="Picture 2" descr="Structuurformule van docosahexaeenzuur">
            <a:extLst>
              <a:ext uri="{FF2B5EF4-FFF2-40B4-BE49-F238E27FC236}">
                <a16:creationId xmlns:a16="http://schemas.microsoft.com/office/drawing/2014/main" id="{32F78945-2054-494E-96F2-6811D16AD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835" y="681037"/>
            <a:ext cx="3467581" cy="114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7F8A6B-0CCC-41CA-ADB8-2841A969F145}"/>
              </a:ext>
            </a:extLst>
          </p:cNvPr>
          <p:cNvSpPr>
            <a:spLocks noGrp="1"/>
          </p:cNvSpPr>
          <p:nvPr>
            <p:ph type="title"/>
          </p:nvPr>
        </p:nvSpPr>
        <p:spPr/>
        <p:txBody>
          <a:bodyPr/>
          <a:lstStyle/>
          <a:p>
            <a:r>
              <a:rPr lang="nl-BE" dirty="0" err="1"/>
              <a:t>Statistics</a:t>
            </a:r>
            <a:endParaRPr lang="en-GB" dirty="0"/>
          </a:p>
        </p:txBody>
      </p:sp>
      <p:sp>
        <p:nvSpPr>
          <p:cNvPr id="3" name="Tijdelijke aanduiding voor inhoud 2">
            <a:extLst>
              <a:ext uri="{FF2B5EF4-FFF2-40B4-BE49-F238E27FC236}">
                <a16:creationId xmlns:a16="http://schemas.microsoft.com/office/drawing/2014/main" id="{4CE47D09-AA16-4555-84CF-F86FA58209C3}"/>
              </a:ext>
            </a:extLst>
          </p:cNvPr>
          <p:cNvSpPr>
            <a:spLocks noGrp="1"/>
          </p:cNvSpPr>
          <p:nvPr>
            <p:ph idx="1"/>
          </p:nvPr>
        </p:nvSpPr>
        <p:spPr/>
        <p:txBody>
          <a:bodyPr/>
          <a:lstStyle/>
          <a:p>
            <a:r>
              <a:rPr lang="nl-BE" dirty="0" err="1"/>
              <a:t>Biometric</a:t>
            </a:r>
            <a:r>
              <a:rPr lang="nl-BE" dirty="0"/>
              <a:t> &amp; </a:t>
            </a:r>
            <a:r>
              <a:rPr lang="nl-BE" dirty="0" err="1"/>
              <a:t>Biomarker</a:t>
            </a:r>
            <a:r>
              <a:rPr lang="nl-BE" dirty="0"/>
              <a:t> analysis </a:t>
            </a:r>
            <a:br>
              <a:rPr lang="nl-BE" dirty="0"/>
            </a:br>
            <a:r>
              <a:rPr lang="nl-BE" dirty="0"/>
              <a:t>	=&gt; </a:t>
            </a:r>
            <a:r>
              <a:rPr lang="nl-BE" dirty="0" err="1"/>
              <a:t>univariate</a:t>
            </a:r>
            <a:r>
              <a:rPr lang="nl-BE" dirty="0"/>
              <a:t> </a:t>
            </a:r>
            <a:r>
              <a:rPr lang="nl-BE" dirty="0" err="1"/>
              <a:t>statistics</a:t>
            </a:r>
            <a:r>
              <a:rPr lang="nl-BE" dirty="0"/>
              <a:t>: </a:t>
            </a:r>
            <a:r>
              <a:rPr lang="nl-BE" dirty="0" err="1"/>
              <a:t>polynomial</a:t>
            </a:r>
            <a:r>
              <a:rPr lang="nl-BE" dirty="0"/>
              <a:t> </a:t>
            </a:r>
            <a:r>
              <a:rPr lang="nl-BE" dirty="0" err="1"/>
              <a:t>regression</a:t>
            </a:r>
            <a:endParaRPr lang="nl-BE" dirty="0"/>
          </a:p>
          <a:p>
            <a:endParaRPr lang="nl-BE" dirty="0"/>
          </a:p>
          <a:p>
            <a:r>
              <a:rPr lang="nl-BE" dirty="0" err="1"/>
              <a:t>Fatty</a:t>
            </a:r>
            <a:r>
              <a:rPr lang="nl-BE" dirty="0"/>
              <a:t> acid analysis =&gt; multivariate </a:t>
            </a:r>
            <a:r>
              <a:rPr lang="nl-BE" dirty="0" err="1"/>
              <a:t>statistics</a:t>
            </a:r>
            <a:r>
              <a:rPr lang="nl-BE" dirty="0"/>
              <a:t>: n-MDS</a:t>
            </a:r>
          </a:p>
          <a:p>
            <a:endParaRPr lang="nl-BE" dirty="0"/>
          </a:p>
          <a:p>
            <a:endParaRPr lang="nl-BE" dirty="0"/>
          </a:p>
          <a:p>
            <a:endParaRPr lang="en-GB" dirty="0"/>
          </a:p>
        </p:txBody>
      </p:sp>
    </p:spTree>
    <p:extLst>
      <p:ext uri="{BB962C8B-B14F-4D97-AF65-F5344CB8AC3E}">
        <p14:creationId xmlns:p14="http://schemas.microsoft.com/office/powerpoint/2010/main" val="20859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42CF3-D6C4-4B43-AD23-9905B493E569}"/>
              </a:ext>
            </a:extLst>
          </p:cNvPr>
          <p:cNvSpPr>
            <a:spLocks noGrp="1"/>
          </p:cNvSpPr>
          <p:nvPr>
            <p:ph type="title"/>
          </p:nvPr>
        </p:nvSpPr>
        <p:spPr>
          <a:xfrm>
            <a:off x="838200" y="365126"/>
            <a:ext cx="10332308" cy="895263"/>
          </a:xfrm>
        </p:spPr>
        <p:txBody>
          <a:bodyPr/>
          <a:lstStyle/>
          <a:p>
            <a:r>
              <a:rPr lang="nl-BE" dirty="0"/>
              <a:t>Content</a:t>
            </a:r>
            <a:endParaRPr lang="en-GB" dirty="0"/>
          </a:p>
        </p:txBody>
      </p:sp>
      <p:sp>
        <p:nvSpPr>
          <p:cNvPr id="3" name="Tijdelijke aanduiding voor inhoud 2">
            <a:extLst>
              <a:ext uri="{FF2B5EF4-FFF2-40B4-BE49-F238E27FC236}">
                <a16:creationId xmlns:a16="http://schemas.microsoft.com/office/drawing/2014/main" id="{F28ACD08-FBAE-48CA-A617-529759910BE1}"/>
              </a:ext>
            </a:extLst>
          </p:cNvPr>
          <p:cNvSpPr>
            <a:spLocks noGrp="1"/>
          </p:cNvSpPr>
          <p:nvPr>
            <p:ph idx="1"/>
          </p:nvPr>
        </p:nvSpPr>
        <p:spPr>
          <a:xfrm>
            <a:off x="1470454" y="1260389"/>
            <a:ext cx="9883346" cy="4916574"/>
          </a:xfrm>
        </p:spPr>
        <p:txBody>
          <a:bodyPr>
            <a:normAutofit fontScale="70000" lnSpcReduction="20000"/>
          </a:bodyPr>
          <a:lstStyle/>
          <a:p>
            <a:pPr marL="571500" indent="-571500">
              <a:buFont typeface="+mj-lt"/>
              <a:buAutoNum type="romanUcPeriod"/>
            </a:pPr>
            <a:r>
              <a:rPr lang="nl-BE" dirty="0" err="1">
                <a:solidFill>
                  <a:schemeClr val="bg1">
                    <a:lumMod val="50000"/>
                  </a:schemeClr>
                </a:solidFill>
              </a:rPr>
              <a:t>Introduction</a:t>
            </a:r>
            <a:endParaRPr lang="nl-BE" dirty="0">
              <a:solidFill>
                <a:schemeClr val="bg1">
                  <a:lumMod val="50000"/>
                </a:schemeClr>
              </a:solidFill>
            </a:endParaRPr>
          </a:p>
          <a:p>
            <a:pPr marL="1028700" lvl="1" indent="-571500">
              <a:buFont typeface="+mj-lt"/>
              <a:buAutoNum type="alphaUcPeriod"/>
            </a:pPr>
            <a:r>
              <a:rPr lang="fr-FR" dirty="0" err="1">
                <a:solidFill>
                  <a:schemeClr val="bg1">
                    <a:lumMod val="50000"/>
                  </a:schemeClr>
                </a:solidFill>
              </a:rPr>
              <a:t>European</a:t>
            </a:r>
            <a:r>
              <a:rPr lang="fr-FR" dirty="0">
                <a:solidFill>
                  <a:schemeClr val="bg1">
                    <a:lumMod val="50000"/>
                  </a:schemeClr>
                </a:solidFill>
              </a:rPr>
              <a:t> </a:t>
            </a:r>
            <a:r>
              <a:rPr lang="fr-FR" dirty="0" err="1">
                <a:solidFill>
                  <a:schemeClr val="bg1">
                    <a:lumMod val="50000"/>
                  </a:schemeClr>
                </a:solidFill>
              </a:rPr>
              <a:t>eel</a:t>
            </a:r>
            <a:r>
              <a:rPr lang="fr-FR" dirty="0">
                <a:solidFill>
                  <a:schemeClr val="bg1">
                    <a:lumMod val="50000"/>
                  </a:schemeClr>
                </a:solidFill>
              </a:rPr>
              <a:t> – Life cycle</a:t>
            </a:r>
          </a:p>
          <a:p>
            <a:pPr marL="1028700" lvl="1" indent="-571500">
              <a:buFont typeface="+mj-lt"/>
              <a:buAutoNum type="alphaUcPeriod"/>
            </a:pPr>
            <a:r>
              <a:rPr lang="fr-FR" dirty="0">
                <a:solidFill>
                  <a:schemeClr val="bg1">
                    <a:lumMod val="50000"/>
                  </a:schemeClr>
                </a:solidFill>
              </a:rPr>
              <a:t>Natural habitat &amp; </a:t>
            </a:r>
            <a:r>
              <a:rPr lang="fr-FR" dirty="0" err="1">
                <a:solidFill>
                  <a:schemeClr val="bg1">
                    <a:lumMod val="50000"/>
                  </a:schemeClr>
                </a:solidFill>
              </a:rPr>
              <a:t>current</a:t>
            </a:r>
            <a:r>
              <a:rPr lang="fr-FR" dirty="0">
                <a:solidFill>
                  <a:schemeClr val="bg1">
                    <a:lumMod val="50000"/>
                  </a:schemeClr>
                </a:solidFill>
              </a:rPr>
              <a:t> situation</a:t>
            </a:r>
          </a:p>
          <a:p>
            <a:pPr marL="1028700" lvl="1" indent="-571500">
              <a:buFont typeface="+mj-lt"/>
              <a:buAutoNum type="alphaUcPeriod"/>
            </a:pPr>
            <a:r>
              <a:rPr lang="fr-FR" dirty="0">
                <a:solidFill>
                  <a:schemeClr val="bg1">
                    <a:lumMod val="50000"/>
                  </a:schemeClr>
                </a:solidFill>
              </a:rPr>
              <a:t>Migration: </a:t>
            </a:r>
            <a:r>
              <a:rPr lang="fr-FR" dirty="0" err="1">
                <a:solidFill>
                  <a:schemeClr val="bg1">
                    <a:lumMod val="50000"/>
                  </a:schemeClr>
                </a:solidFill>
              </a:rPr>
              <a:t>dynamics</a:t>
            </a:r>
            <a:r>
              <a:rPr lang="fr-FR" dirty="0">
                <a:solidFill>
                  <a:schemeClr val="bg1">
                    <a:lumMod val="50000"/>
                  </a:schemeClr>
                </a:solidFill>
              </a:rPr>
              <a:t> &amp; drivers</a:t>
            </a:r>
          </a:p>
          <a:p>
            <a:pPr marL="1028700" lvl="1" indent="-571500">
              <a:buFont typeface="+mj-lt"/>
              <a:buAutoNum type="alphaUcPeriod"/>
            </a:pPr>
            <a:r>
              <a:rPr lang="fr-FR" dirty="0" err="1">
                <a:solidFill>
                  <a:schemeClr val="bg1">
                    <a:lumMod val="50000"/>
                  </a:schemeClr>
                </a:solidFill>
              </a:rPr>
              <a:t>Fatty</a:t>
            </a:r>
            <a:r>
              <a:rPr lang="fr-FR" dirty="0">
                <a:solidFill>
                  <a:schemeClr val="bg1">
                    <a:lumMod val="50000"/>
                  </a:schemeClr>
                </a:solidFill>
              </a:rPr>
              <a:t> </a:t>
            </a:r>
            <a:r>
              <a:rPr lang="fr-FR" dirty="0" err="1">
                <a:solidFill>
                  <a:schemeClr val="bg1">
                    <a:lumMod val="50000"/>
                  </a:schemeClr>
                </a:solidFill>
              </a:rPr>
              <a:t>acids</a:t>
            </a:r>
            <a:r>
              <a:rPr lang="fr-FR" dirty="0">
                <a:solidFill>
                  <a:schemeClr val="bg1">
                    <a:lumMod val="50000"/>
                  </a:schemeClr>
                </a:solidFill>
              </a:rPr>
              <a:t> &amp; </a:t>
            </a:r>
            <a:r>
              <a:rPr lang="fr-FR" dirty="0" err="1">
                <a:solidFill>
                  <a:schemeClr val="bg1">
                    <a:lumMod val="50000"/>
                  </a:schemeClr>
                </a:solidFill>
              </a:rPr>
              <a:t>fish</a:t>
            </a:r>
            <a:endParaRPr lang="fr-FR" dirty="0">
              <a:solidFill>
                <a:schemeClr val="bg1">
                  <a:lumMod val="50000"/>
                </a:schemeClr>
              </a:solidFill>
            </a:endParaRPr>
          </a:p>
          <a:p>
            <a:pPr marL="1028700" lvl="1" indent="-571500">
              <a:buFont typeface="+mj-lt"/>
              <a:buAutoNum type="alphaUcPeriod"/>
            </a:pPr>
            <a:r>
              <a:rPr lang="fr-FR" dirty="0">
                <a:solidFill>
                  <a:schemeClr val="bg1">
                    <a:lumMod val="50000"/>
                  </a:schemeClr>
                </a:solidFill>
              </a:rPr>
              <a:t>Objectives</a:t>
            </a:r>
            <a:endParaRPr lang="nl-BE" dirty="0">
              <a:solidFill>
                <a:schemeClr val="bg1">
                  <a:lumMod val="50000"/>
                </a:schemeClr>
              </a:solidFill>
            </a:endParaRPr>
          </a:p>
          <a:p>
            <a:pPr marL="571500" indent="-571500">
              <a:buFont typeface="+mj-lt"/>
              <a:buAutoNum type="romanUcPeriod"/>
            </a:pPr>
            <a:r>
              <a:rPr lang="nl-BE" dirty="0" err="1">
                <a:solidFill>
                  <a:schemeClr val="bg1">
                    <a:lumMod val="50000"/>
                  </a:schemeClr>
                </a:solidFill>
              </a:rPr>
              <a:t>Materials</a:t>
            </a:r>
            <a:r>
              <a:rPr lang="nl-BE" dirty="0">
                <a:solidFill>
                  <a:schemeClr val="bg1">
                    <a:lumMod val="50000"/>
                  </a:schemeClr>
                </a:solidFill>
              </a:rPr>
              <a:t> &amp; </a:t>
            </a:r>
            <a:r>
              <a:rPr lang="nl-BE" dirty="0" err="1">
                <a:solidFill>
                  <a:schemeClr val="bg1">
                    <a:lumMod val="50000"/>
                  </a:schemeClr>
                </a:solidFill>
              </a:rPr>
              <a:t>methods</a:t>
            </a:r>
            <a:endParaRPr lang="nl-BE" dirty="0">
              <a:solidFill>
                <a:schemeClr val="bg1">
                  <a:lumMod val="50000"/>
                </a:schemeClr>
              </a:solidFill>
            </a:endParaRPr>
          </a:p>
          <a:p>
            <a:pPr marL="1028700" lvl="1" indent="-571500">
              <a:buFont typeface="+mj-lt"/>
              <a:buAutoNum type="alphaUcPeriod"/>
            </a:pPr>
            <a:r>
              <a:rPr lang="en-GB" dirty="0">
                <a:solidFill>
                  <a:schemeClr val="bg1">
                    <a:lumMod val="50000"/>
                  </a:schemeClr>
                </a:solidFill>
              </a:rPr>
              <a:t>Study area</a:t>
            </a:r>
          </a:p>
          <a:p>
            <a:pPr marL="1028700" lvl="1" indent="-571500">
              <a:buFont typeface="+mj-lt"/>
              <a:buAutoNum type="alphaUcPeriod"/>
            </a:pPr>
            <a:r>
              <a:rPr lang="en-GB" dirty="0">
                <a:solidFill>
                  <a:schemeClr val="bg1">
                    <a:lumMod val="50000"/>
                  </a:schemeClr>
                </a:solidFill>
              </a:rPr>
              <a:t>Sampling methods</a:t>
            </a:r>
          </a:p>
          <a:p>
            <a:pPr lvl="2"/>
            <a:r>
              <a:rPr lang="en-GB" dirty="0">
                <a:solidFill>
                  <a:schemeClr val="bg1">
                    <a:lumMod val="50000"/>
                  </a:schemeClr>
                </a:solidFill>
              </a:rPr>
              <a:t>Artificial substrates</a:t>
            </a:r>
          </a:p>
          <a:p>
            <a:pPr lvl="2"/>
            <a:r>
              <a:rPr lang="en-GB" dirty="0">
                <a:solidFill>
                  <a:schemeClr val="bg1">
                    <a:lumMod val="50000"/>
                  </a:schemeClr>
                </a:solidFill>
              </a:rPr>
              <a:t>Lift nets</a:t>
            </a:r>
          </a:p>
          <a:p>
            <a:pPr lvl="2"/>
            <a:r>
              <a:rPr lang="en-GB" dirty="0">
                <a:solidFill>
                  <a:schemeClr val="bg1">
                    <a:lumMod val="50000"/>
                  </a:schemeClr>
                </a:solidFill>
              </a:rPr>
              <a:t>Glass eel ladders</a:t>
            </a:r>
          </a:p>
          <a:p>
            <a:pPr marL="1028700" lvl="1" indent="-571500">
              <a:buFont typeface="+mj-lt"/>
              <a:buAutoNum type="alphaUcPeriod"/>
            </a:pPr>
            <a:r>
              <a:rPr lang="en-GB" dirty="0">
                <a:solidFill>
                  <a:schemeClr val="bg1">
                    <a:lumMod val="50000"/>
                  </a:schemeClr>
                </a:solidFill>
              </a:rPr>
              <a:t>Parameters &amp; Statistical analysis</a:t>
            </a:r>
            <a:endParaRPr lang="nl-BE" dirty="0">
              <a:solidFill>
                <a:schemeClr val="bg1">
                  <a:lumMod val="50000"/>
                </a:schemeClr>
              </a:solidFill>
            </a:endParaRPr>
          </a:p>
          <a:p>
            <a:pPr marL="571500" indent="-571500">
              <a:buFont typeface="+mj-lt"/>
              <a:buAutoNum type="romanUcPeriod"/>
            </a:pPr>
            <a:r>
              <a:rPr lang="nl-BE" dirty="0" err="1">
                <a:solidFill>
                  <a:schemeClr val="tx1">
                    <a:lumMod val="95000"/>
                    <a:lumOff val="5000"/>
                  </a:schemeClr>
                </a:solidFill>
              </a:rPr>
              <a:t>Results</a:t>
            </a:r>
            <a:endParaRPr lang="nl-BE" dirty="0">
              <a:solidFill>
                <a:schemeClr val="tx1">
                  <a:lumMod val="95000"/>
                  <a:lumOff val="5000"/>
                </a:schemeClr>
              </a:solidFill>
            </a:endParaRPr>
          </a:p>
          <a:p>
            <a:pPr marL="1028700" lvl="1" indent="-571500">
              <a:buFont typeface="+mj-lt"/>
              <a:buAutoNum type="alphaUcPeriod"/>
            </a:pPr>
            <a:r>
              <a:rPr lang="en-GB" dirty="0">
                <a:solidFill>
                  <a:schemeClr val="tx1">
                    <a:lumMod val="95000"/>
                    <a:lumOff val="5000"/>
                  </a:schemeClr>
                </a:solidFill>
              </a:rPr>
              <a:t>Diet</a:t>
            </a:r>
          </a:p>
          <a:p>
            <a:pPr marL="1028700" lvl="1" indent="-571500">
              <a:buFont typeface="+mj-lt"/>
              <a:buAutoNum type="alphaUcPeriod"/>
            </a:pPr>
            <a:r>
              <a:rPr lang="nl-BE" dirty="0" err="1">
                <a:solidFill>
                  <a:schemeClr val="tx1">
                    <a:lumMod val="95000"/>
                    <a:lumOff val="5000"/>
                  </a:schemeClr>
                </a:solidFill>
              </a:rPr>
              <a:t>Eel</a:t>
            </a:r>
            <a:r>
              <a:rPr lang="nl-BE" dirty="0">
                <a:solidFill>
                  <a:schemeClr val="tx1">
                    <a:lumMod val="95000"/>
                    <a:lumOff val="5000"/>
                  </a:schemeClr>
                </a:solidFill>
              </a:rPr>
              <a:t> ladders</a:t>
            </a:r>
            <a:endParaRPr lang="en-GB" dirty="0">
              <a:solidFill>
                <a:schemeClr val="tx1">
                  <a:lumMod val="95000"/>
                  <a:lumOff val="5000"/>
                </a:schemeClr>
              </a:solidFill>
            </a:endParaRPr>
          </a:p>
          <a:p>
            <a:pPr marL="1028700" lvl="1" indent="-571500">
              <a:buFont typeface="+mj-lt"/>
              <a:buAutoNum type="alphaUcPeriod"/>
            </a:pPr>
            <a:r>
              <a:rPr lang="en-GB" dirty="0">
                <a:solidFill>
                  <a:schemeClr val="tx1">
                    <a:lumMod val="95000"/>
                    <a:lumOff val="5000"/>
                  </a:schemeClr>
                </a:solidFill>
              </a:rPr>
              <a:t>Artificial Substrates</a:t>
            </a:r>
          </a:p>
          <a:p>
            <a:pPr marL="1028700" lvl="1" indent="-571500">
              <a:buFont typeface="+mj-lt"/>
              <a:buAutoNum type="alphaUcPeriod"/>
            </a:pPr>
            <a:r>
              <a:rPr lang="en-GB" dirty="0">
                <a:solidFill>
                  <a:schemeClr val="tx1">
                    <a:lumMod val="95000"/>
                    <a:lumOff val="5000"/>
                  </a:schemeClr>
                </a:solidFill>
              </a:rPr>
              <a:t>Fatty acid analysis</a:t>
            </a:r>
          </a:p>
          <a:p>
            <a:pPr marL="571500" indent="-571500">
              <a:buFont typeface="+mj-lt"/>
              <a:buAutoNum type="romanUcPeriod"/>
            </a:pPr>
            <a:r>
              <a:rPr lang="nl-BE" dirty="0" err="1">
                <a:solidFill>
                  <a:schemeClr val="bg1">
                    <a:lumMod val="50000"/>
                  </a:schemeClr>
                </a:solidFill>
              </a:rPr>
              <a:t>Discussion</a:t>
            </a:r>
            <a:r>
              <a:rPr lang="nl-BE" dirty="0">
                <a:solidFill>
                  <a:schemeClr val="bg1">
                    <a:lumMod val="50000"/>
                  </a:schemeClr>
                </a:solidFill>
              </a:rPr>
              <a:t> &amp; take-home </a:t>
            </a:r>
            <a:r>
              <a:rPr lang="nl-BE" dirty="0" err="1">
                <a:solidFill>
                  <a:schemeClr val="bg1">
                    <a:lumMod val="50000"/>
                  </a:schemeClr>
                </a:solidFill>
              </a:rPr>
              <a:t>message</a:t>
            </a:r>
            <a:endParaRPr lang="nl-BE" dirty="0">
              <a:solidFill>
                <a:schemeClr val="bg1">
                  <a:lumMod val="50000"/>
                </a:schemeClr>
              </a:solidFill>
            </a:endParaRPr>
          </a:p>
          <a:p>
            <a:pPr marL="571500" indent="-571500">
              <a:buFont typeface="+mj-lt"/>
              <a:buAutoNum type="romanUcPeriod"/>
            </a:pPr>
            <a:endParaRPr lang="en-GB" dirty="0"/>
          </a:p>
        </p:txBody>
      </p:sp>
      <p:pic>
        <p:nvPicPr>
          <p:cNvPr id="5" name="Afbeelding 4">
            <a:extLst>
              <a:ext uri="{FF2B5EF4-FFF2-40B4-BE49-F238E27FC236}">
                <a16:creationId xmlns:a16="http://schemas.microsoft.com/office/drawing/2014/main" id="{26041AC9-C3AD-4B6E-B040-4A2F6694FAC4}"/>
              </a:ext>
            </a:extLst>
          </p:cNvPr>
          <p:cNvPicPr>
            <a:picLocks noChangeAspect="1"/>
          </p:cNvPicPr>
          <p:nvPr/>
        </p:nvPicPr>
        <p:blipFill rotWithShape="1">
          <a:blip r:embed="rId2">
            <a:extLst>
              <a:ext uri="{28A0092B-C50C-407E-A947-70E740481C1C}">
                <a14:useLocalDpi xmlns:a14="http://schemas.microsoft.com/office/drawing/2010/main" val="0"/>
              </a:ext>
            </a:extLst>
          </a:blip>
          <a:srcRect l="38399" t="26444" r="7833" b="22504"/>
          <a:stretch/>
        </p:blipFill>
        <p:spPr>
          <a:xfrm rot="5400000">
            <a:off x="6292809" y="958809"/>
            <a:ext cx="6891102" cy="4907280"/>
          </a:xfrm>
          <a:prstGeom prst="rect">
            <a:avLst/>
          </a:prstGeom>
        </p:spPr>
      </p:pic>
    </p:spTree>
    <p:extLst>
      <p:ext uri="{BB962C8B-B14F-4D97-AF65-F5344CB8AC3E}">
        <p14:creationId xmlns:p14="http://schemas.microsoft.com/office/powerpoint/2010/main" val="3150827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7FC504-E7B5-4BA1-BEDB-BF61E78F45E1}"/>
              </a:ext>
            </a:extLst>
          </p:cNvPr>
          <p:cNvSpPr>
            <a:spLocks noGrp="1"/>
          </p:cNvSpPr>
          <p:nvPr>
            <p:ph type="title"/>
          </p:nvPr>
        </p:nvSpPr>
        <p:spPr>
          <a:xfrm>
            <a:off x="247891" y="138906"/>
            <a:ext cx="10515600" cy="1325563"/>
          </a:xfrm>
        </p:spPr>
        <p:txBody>
          <a:bodyPr/>
          <a:lstStyle/>
          <a:p>
            <a:r>
              <a:rPr lang="nl-BE" dirty="0" err="1"/>
              <a:t>Diet</a:t>
            </a:r>
            <a:endParaRPr lang="en-GB" dirty="0"/>
          </a:p>
        </p:txBody>
      </p:sp>
      <p:pic>
        <p:nvPicPr>
          <p:cNvPr id="4" name="Afbeelding 3">
            <a:extLst>
              <a:ext uri="{FF2B5EF4-FFF2-40B4-BE49-F238E27FC236}">
                <a16:creationId xmlns:a16="http://schemas.microsoft.com/office/drawing/2014/main" id="{104442A9-CC59-40A8-B06B-5E299AF0FFAA}"/>
              </a:ext>
            </a:extLst>
          </p:cNvPr>
          <p:cNvPicPr/>
          <p:nvPr/>
        </p:nvPicPr>
        <p:blipFill>
          <a:blip r:embed="rId3">
            <a:extLst>
              <a:ext uri="{28A0092B-C50C-407E-A947-70E740481C1C}">
                <a14:useLocalDpi xmlns:a14="http://schemas.microsoft.com/office/drawing/2010/main" val="0"/>
              </a:ext>
            </a:extLst>
          </a:blip>
          <a:stretch>
            <a:fillRect/>
          </a:stretch>
        </p:blipFill>
        <p:spPr>
          <a:xfrm>
            <a:off x="2268920" y="0"/>
            <a:ext cx="7654159" cy="1603376"/>
          </a:xfrm>
          <a:prstGeom prst="rect">
            <a:avLst/>
          </a:prstGeom>
        </p:spPr>
      </p:pic>
      <p:pic>
        <p:nvPicPr>
          <p:cNvPr id="5" name="Tijdelijke aanduiding voor inhoud 4">
            <a:extLst>
              <a:ext uri="{FF2B5EF4-FFF2-40B4-BE49-F238E27FC236}">
                <a16:creationId xmlns:a16="http://schemas.microsoft.com/office/drawing/2014/main" id="{B0799BFC-AFAB-4185-A036-C5508DB0C7C8}"/>
              </a:ext>
            </a:extLst>
          </p:cNvPr>
          <p:cNvPicPr>
            <a:picLocks noGrp="1"/>
          </p:cNvPicPr>
          <p:nvPr>
            <p:ph idx="1"/>
          </p:nvPr>
        </p:nvPicPr>
        <p:blipFill rotWithShape="1">
          <a:blip r:embed="rId4">
            <a:extLst>
              <a:ext uri="{28A0092B-C50C-407E-A947-70E740481C1C}">
                <a14:useLocalDpi xmlns:a14="http://schemas.microsoft.com/office/drawing/2010/main" val="0"/>
              </a:ext>
            </a:extLst>
          </a:blip>
          <a:srcRect t="10579"/>
          <a:stretch/>
        </p:blipFill>
        <p:spPr>
          <a:xfrm>
            <a:off x="2268920" y="1847794"/>
            <a:ext cx="7654159" cy="2341545"/>
          </a:xfrm>
          <a:prstGeom prst="rect">
            <a:avLst/>
          </a:prstGeom>
        </p:spPr>
      </p:pic>
      <p:pic>
        <p:nvPicPr>
          <p:cNvPr id="6" name="Afbeelding 5">
            <a:extLst>
              <a:ext uri="{FF2B5EF4-FFF2-40B4-BE49-F238E27FC236}">
                <a16:creationId xmlns:a16="http://schemas.microsoft.com/office/drawing/2014/main" id="{B5ACFBF5-3CE6-4A58-81BA-9267F1336053}"/>
              </a:ext>
            </a:extLst>
          </p:cNvPr>
          <p:cNvPicPr/>
          <p:nvPr/>
        </p:nvPicPr>
        <p:blipFill>
          <a:blip r:embed="rId5">
            <a:extLst>
              <a:ext uri="{28A0092B-C50C-407E-A947-70E740481C1C}">
                <a14:useLocalDpi xmlns:a14="http://schemas.microsoft.com/office/drawing/2010/main" val="0"/>
              </a:ext>
            </a:extLst>
          </a:blip>
          <a:stretch>
            <a:fillRect/>
          </a:stretch>
        </p:blipFill>
        <p:spPr>
          <a:xfrm>
            <a:off x="2268920" y="4396553"/>
            <a:ext cx="7654160" cy="2461447"/>
          </a:xfrm>
          <a:prstGeom prst="rect">
            <a:avLst/>
          </a:prstGeom>
        </p:spPr>
      </p:pic>
      <p:sp>
        <p:nvSpPr>
          <p:cNvPr id="7" name="Tekstvak 6">
            <a:extLst>
              <a:ext uri="{FF2B5EF4-FFF2-40B4-BE49-F238E27FC236}">
                <a16:creationId xmlns:a16="http://schemas.microsoft.com/office/drawing/2014/main" id="{29E513AC-CA28-486E-982B-36396660C584}"/>
              </a:ext>
            </a:extLst>
          </p:cNvPr>
          <p:cNvSpPr txBox="1"/>
          <p:nvPr/>
        </p:nvSpPr>
        <p:spPr>
          <a:xfrm>
            <a:off x="415723" y="5635989"/>
            <a:ext cx="1916575" cy="369332"/>
          </a:xfrm>
          <a:prstGeom prst="rect">
            <a:avLst/>
          </a:prstGeom>
          <a:noFill/>
        </p:spPr>
        <p:txBody>
          <a:bodyPr wrap="square" rtlCol="0">
            <a:spAutoFit/>
          </a:bodyPr>
          <a:lstStyle/>
          <a:p>
            <a:r>
              <a:rPr lang="nl-BE" dirty="0" err="1"/>
              <a:t>Eel</a:t>
            </a:r>
            <a:r>
              <a:rPr lang="nl-BE" dirty="0"/>
              <a:t> Ladders</a:t>
            </a:r>
            <a:endParaRPr lang="en-GB" dirty="0"/>
          </a:p>
        </p:txBody>
      </p:sp>
      <p:sp>
        <p:nvSpPr>
          <p:cNvPr id="8" name="Tekstvak 7">
            <a:extLst>
              <a:ext uri="{FF2B5EF4-FFF2-40B4-BE49-F238E27FC236}">
                <a16:creationId xmlns:a16="http://schemas.microsoft.com/office/drawing/2014/main" id="{66230E83-8D97-4D4E-893D-9953B95C0319}"/>
              </a:ext>
            </a:extLst>
          </p:cNvPr>
          <p:cNvSpPr txBox="1"/>
          <p:nvPr/>
        </p:nvSpPr>
        <p:spPr>
          <a:xfrm>
            <a:off x="247891" y="2909139"/>
            <a:ext cx="2252241" cy="369332"/>
          </a:xfrm>
          <a:prstGeom prst="rect">
            <a:avLst/>
          </a:prstGeom>
          <a:noFill/>
        </p:spPr>
        <p:txBody>
          <a:bodyPr wrap="square" rtlCol="0">
            <a:spAutoFit/>
          </a:bodyPr>
          <a:lstStyle/>
          <a:p>
            <a:r>
              <a:rPr lang="nl-BE" dirty="0" err="1"/>
              <a:t>Artificial</a:t>
            </a:r>
            <a:r>
              <a:rPr lang="nl-BE" dirty="0"/>
              <a:t> </a:t>
            </a:r>
            <a:r>
              <a:rPr lang="nl-BE" dirty="0" err="1"/>
              <a:t>substrates</a:t>
            </a:r>
            <a:endParaRPr lang="en-GB" dirty="0"/>
          </a:p>
        </p:txBody>
      </p:sp>
    </p:spTree>
    <p:extLst>
      <p:ext uri="{BB962C8B-B14F-4D97-AF65-F5344CB8AC3E}">
        <p14:creationId xmlns:p14="http://schemas.microsoft.com/office/powerpoint/2010/main" val="3557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42CF3-D6C4-4B43-AD23-9905B493E569}"/>
              </a:ext>
            </a:extLst>
          </p:cNvPr>
          <p:cNvSpPr>
            <a:spLocks noGrp="1"/>
          </p:cNvSpPr>
          <p:nvPr>
            <p:ph type="title"/>
          </p:nvPr>
        </p:nvSpPr>
        <p:spPr>
          <a:xfrm>
            <a:off x="838200" y="365126"/>
            <a:ext cx="10332308" cy="895263"/>
          </a:xfrm>
        </p:spPr>
        <p:txBody>
          <a:bodyPr/>
          <a:lstStyle/>
          <a:p>
            <a:r>
              <a:rPr lang="nl-BE" dirty="0"/>
              <a:t>Content</a:t>
            </a:r>
            <a:endParaRPr lang="en-GB" dirty="0"/>
          </a:p>
        </p:txBody>
      </p:sp>
      <p:sp>
        <p:nvSpPr>
          <p:cNvPr id="3" name="Tijdelijke aanduiding voor inhoud 2">
            <a:extLst>
              <a:ext uri="{FF2B5EF4-FFF2-40B4-BE49-F238E27FC236}">
                <a16:creationId xmlns:a16="http://schemas.microsoft.com/office/drawing/2014/main" id="{F28ACD08-FBAE-48CA-A617-529759910BE1}"/>
              </a:ext>
            </a:extLst>
          </p:cNvPr>
          <p:cNvSpPr>
            <a:spLocks noGrp="1"/>
          </p:cNvSpPr>
          <p:nvPr>
            <p:ph idx="1"/>
          </p:nvPr>
        </p:nvSpPr>
        <p:spPr>
          <a:xfrm>
            <a:off x="1470454" y="1260389"/>
            <a:ext cx="9883346" cy="4916574"/>
          </a:xfrm>
        </p:spPr>
        <p:txBody>
          <a:bodyPr>
            <a:normAutofit fontScale="70000" lnSpcReduction="20000"/>
          </a:bodyPr>
          <a:lstStyle/>
          <a:p>
            <a:pPr marL="571500" indent="-571500">
              <a:buFont typeface="+mj-lt"/>
              <a:buAutoNum type="romanUcPeriod"/>
            </a:pPr>
            <a:r>
              <a:rPr lang="nl-BE" dirty="0" err="1"/>
              <a:t>Introduction</a:t>
            </a:r>
            <a:endParaRPr lang="nl-BE" dirty="0"/>
          </a:p>
          <a:p>
            <a:pPr marL="1028700" lvl="1" indent="-571500">
              <a:buFont typeface="+mj-lt"/>
              <a:buAutoNum type="alphaUcPeriod"/>
            </a:pPr>
            <a:r>
              <a:rPr lang="fr-FR" dirty="0" err="1"/>
              <a:t>European</a:t>
            </a:r>
            <a:r>
              <a:rPr lang="fr-FR" dirty="0"/>
              <a:t> </a:t>
            </a:r>
            <a:r>
              <a:rPr lang="fr-FR" dirty="0" err="1"/>
              <a:t>eel</a:t>
            </a:r>
            <a:r>
              <a:rPr lang="fr-FR" dirty="0"/>
              <a:t> – Life cycle</a:t>
            </a:r>
          </a:p>
          <a:p>
            <a:pPr marL="1028700" lvl="1" indent="-571500">
              <a:buFont typeface="+mj-lt"/>
              <a:buAutoNum type="alphaUcPeriod"/>
            </a:pPr>
            <a:r>
              <a:rPr lang="fr-FR" dirty="0"/>
              <a:t>Natural habitat &amp; </a:t>
            </a:r>
            <a:r>
              <a:rPr lang="fr-FR" dirty="0" err="1"/>
              <a:t>current</a:t>
            </a:r>
            <a:r>
              <a:rPr lang="fr-FR" dirty="0"/>
              <a:t> situation</a:t>
            </a:r>
          </a:p>
          <a:p>
            <a:pPr marL="1028700" lvl="1" indent="-571500">
              <a:buFont typeface="+mj-lt"/>
              <a:buAutoNum type="alphaUcPeriod"/>
            </a:pPr>
            <a:r>
              <a:rPr lang="fr-FR" dirty="0" err="1"/>
              <a:t>Upstream</a:t>
            </a:r>
            <a:r>
              <a:rPr lang="fr-FR" dirty="0"/>
              <a:t> migration: </a:t>
            </a:r>
            <a:r>
              <a:rPr lang="fr-FR" dirty="0" err="1"/>
              <a:t>dynamics</a:t>
            </a:r>
            <a:r>
              <a:rPr lang="fr-FR" dirty="0"/>
              <a:t> &amp; drivers</a:t>
            </a:r>
          </a:p>
          <a:p>
            <a:pPr marL="1028700" lvl="1" indent="-571500">
              <a:buFont typeface="+mj-lt"/>
              <a:buAutoNum type="alphaUcPeriod"/>
            </a:pPr>
            <a:r>
              <a:rPr lang="fr-FR" dirty="0" err="1"/>
              <a:t>Fatty</a:t>
            </a:r>
            <a:r>
              <a:rPr lang="fr-FR" dirty="0"/>
              <a:t> </a:t>
            </a:r>
            <a:r>
              <a:rPr lang="fr-FR" dirty="0" err="1"/>
              <a:t>acids</a:t>
            </a:r>
            <a:r>
              <a:rPr lang="fr-FR" dirty="0"/>
              <a:t> &amp; </a:t>
            </a:r>
            <a:r>
              <a:rPr lang="fr-FR" dirty="0" err="1"/>
              <a:t>fish</a:t>
            </a:r>
            <a:endParaRPr lang="fr-FR" dirty="0"/>
          </a:p>
          <a:p>
            <a:pPr marL="1028700" lvl="1" indent="-571500">
              <a:buFont typeface="+mj-lt"/>
              <a:buAutoNum type="alphaUcPeriod"/>
            </a:pPr>
            <a:r>
              <a:rPr lang="fr-FR" dirty="0"/>
              <a:t>Objectives</a:t>
            </a:r>
            <a:endParaRPr lang="nl-BE" dirty="0"/>
          </a:p>
          <a:p>
            <a:pPr marL="571500" indent="-571500">
              <a:buFont typeface="+mj-lt"/>
              <a:buAutoNum type="romanUcPeriod"/>
            </a:pPr>
            <a:r>
              <a:rPr lang="nl-BE" dirty="0" err="1">
                <a:solidFill>
                  <a:schemeClr val="bg1">
                    <a:lumMod val="50000"/>
                  </a:schemeClr>
                </a:solidFill>
              </a:rPr>
              <a:t>Materials</a:t>
            </a:r>
            <a:r>
              <a:rPr lang="nl-BE" dirty="0">
                <a:solidFill>
                  <a:schemeClr val="bg1">
                    <a:lumMod val="50000"/>
                  </a:schemeClr>
                </a:solidFill>
              </a:rPr>
              <a:t> &amp; </a:t>
            </a:r>
            <a:r>
              <a:rPr lang="nl-BE" dirty="0" err="1">
                <a:solidFill>
                  <a:schemeClr val="bg1">
                    <a:lumMod val="50000"/>
                  </a:schemeClr>
                </a:solidFill>
              </a:rPr>
              <a:t>methods</a:t>
            </a:r>
            <a:endParaRPr lang="nl-BE" dirty="0">
              <a:solidFill>
                <a:schemeClr val="bg1">
                  <a:lumMod val="50000"/>
                </a:schemeClr>
              </a:solidFill>
            </a:endParaRPr>
          </a:p>
          <a:p>
            <a:pPr marL="1028700" lvl="1" indent="-571500">
              <a:buFont typeface="+mj-lt"/>
              <a:buAutoNum type="alphaUcPeriod"/>
            </a:pPr>
            <a:r>
              <a:rPr lang="en-GB" dirty="0">
                <a:solidFill>
                  <a:schemeClr val="bg1">
                    <a:lumMod val="50000"/>
                  </a:schemeClr>
                </a:solidFill>
              </a:rPr>
              <a:t>Study area</a:t>
            </a:r>
          </a:p>
          <a:p>
            <a:pPr marL="1028700" lvl="1" indent="-571500">
              <a:buFont typeface="+mj-lt"/>
              <a:buAutoNum type="alphaUcPeriod"/>
            </a:pPr>
            <a:r>
              <a:rPr lang="en-GB" dirty="0">
                <a:solidFill>
                  <a:schemeClr val="bg1">
                    <a:lumMod val="50000"/>
                  </a:schemeClr>
                </a:solidFill>
              </a:rPr>
              <a:t>Sampling methods</a:t>
            </a:r>
          </a:p>
          <a:p>
            <a:pPr lvl="2"/>
            <a:r>
              <a:rPr lang="en-GB" dirty="0">
                <a:solidFill>
                  <a:schemeClr val="bg1">
                    <a:lumMod val="50000"/>
                  </a:schemeClr>
                </a:solidFill>
              </a:rPr>
              <a:t>Artificial substrates</a:t>
            </a:r>
          </a:p>
          <a:p>
            <a:pPr lvl="2"/>
            <a:r>
              <a:rPr lang="en-GB" dirty="0">
                <a:solidFill>
                  <a:schemeClr val="bg1">
                    <a:lumMod val="50000"/>
                  </a:schemeClr>
                </a:solidFill>
              </a:rPr>
              <a:t>Lift nets</a:t>
            </a:r>
          </a:p>
          <a:p>
            <a:pPr lvl="2"/>
            <a:r>
              <a:rPr lang="en-GB" dirty="0">
                <a:solidFill>
                  <a:schemeClr val="bg1">
                    <a:lumMod val="50000"/>
                  </a:schemeClr>
                </a:solidFill>
              </a:rPr>
              <a:t>Glass eel ladders</a:t>
            </a:r>
          </a:p>
          <a:p>
            <a:pPr marL="1028700" lvl="1" indent="-571500">
              <a:buFont typeface="+mj-lt"/>
              <a:buAutoNum type="alphaUcPeriod"/>
            </a:pPr>
            <a:r>
              <a:rPr lang="en-GB" dirty="0">
                <a:solidFill>
                  <a:schemeClr val="bg1">
                    <a:lumMod val="50000"/>
                  </a:schemeClr>
                </a:solidFill>
              </a:rPr>
              <a:t>Parameters &amp; Statistical analysis</a:t>
            </a:r>
            <a:endParaRPr lang="nl-BE" dirty="0">
              <a:solidFill>
                <a:schemeClr val="bg1">
                  <a:lumMod val="50000"/>
                </a:schemeClr>
              </a:solidFill>
            </a:endParaRPr>
          </a:p>
          <a:p>
            <a:pPr marL="571500" indent="-571500">
              <a:buFont typeface="+mj-lt"/>
              <a:buAutoNum type="romanUcPeriod"/>
            </a:pPr>
            <a:r>
              <a:rPr lang="nl-BE" dirty="0" err="1">
                <a:solidFill>
                  <a:schemeClr val="bg1">
                    <a:lumMod val="50000"/>
                  </a:schemeClr>
                </a:solidFill>
              </a:rPr>
              <a:t>Results</a:t>
            </a:r>
            <a:endParaRPr lang="nl-BE" dirty="0">
              <a:solidFill>
                <a:schemeClr val="bg1">
                  <a:lumMod val="50000"/>
                </a:schemeClr>
              </a:solidFill>
            </a:endParaRPr>
          </a:p>
          <a:p>
            <a:pPr marL="1028700" lvl="1" indent="-571500">
              <a:buFont typeface="+mj-lt"/>
              <a:buAutoNum type="alphaUcPeriod"/>
            </a:pPr>
            <a:r>
              <a:rPr lang="en-GB" dirty="0">
                <a:solidFill>
                  <a:schemeClr val="bg1">
                    <a:lumMod val="50000"/>
                  </a:schemeClr>
                </a:solidFill>
              </a:rPr>
              <a:t>Diet</a:t>
            </a:r>
          </a:p>
          <a:p>
            <a:pPr marL="1028700" lvl="1" indent="-571500">
              <a:buFont typeface="+mj-lt"/>
              <a:buAutoNum type="alphaUcPeriod"/>
            </a:pPr>
            <a:r>
              <a:rPr lang="en-GB" dirty="0">
                <a:solidFill>
                  <a:schemeClr val="bg1">
                    <a:lumMod val="50000"/>
                  </a:schemeClr>
                </a:solidFill>
              </a:rPr>
              <a:t>Artificial Substrates</a:t>
            </a:r>
          </a:p>
          <a:p>
            <a:pPr marL="1028700" lvl="1" indent="-571500">
              <a:buFont typeface="+mj-lt"/>
              <a:buAutoNum type="alphaUcPeriod"/>
            </a:pPr>
            <a:r>
              <a:rPr lang="en-GB" dirty="0">
                <a:solidFill>
                  <a:schemeClr val="bg1">
                    <a:lumMod val="50000"/>
                  </a:schemeClr>
                </a:solidFill>
              </a:rPr>
              <a:t>Eel ladder</a:t>
            </a:r>
          </a:p>
          <a:p>
            <a:pPr marL="1028700" lvl="1" indent="-571500">
              <a:buFont typeface="+mj-lt"/>
              <a:buAutoNum type="alphaUcPeriod"/>
            </a:pPr>
            <a:r>
              <a:rPr lang="en-GB" dirty="0">
                <a:solidFill>
                  <a:schemeClr val="bg1">
                    <a:lumMod val="50000"/>
                  </a:schemeClr>
                </a:solidFill>
              </a:rPr>
              <a:t>Fatty acid analysis</a:t>
            </a:r>
          </a:p>
          <a:p>
            <a:pPr marL="571500" indent="-571500">
              <a:buFont typeface="+mj-lt"/>
              <a:buAutoNum type="romanUcPeriod"/>
            </a:pPr>
            <a:r>
              <a:rPr lang="nl-BE" dirty="0" err="1">
                <a:solidFill>
                  <a:schemeClr val="bg1">
                    <a:lumMod val="50000"/>
                  </a:schemeClr>
                </a:solidFill>
              </a:rPr>
              <a:t>Discussion</a:t>
            </a:r>
            <a:r>
              <a:rPr lang="nl-BE" dirty="0">
                <a:solidFill>
                  <a:schemeClr val="bg1">
                    <a:lumMod val="50000"/>
                  </a:schemeClr>
                </a:solidFill>
              </a:rPr>
              <a:t> &amp; take-home </a:t>
            </a:r>
            <a:r>
              <a:rPr lang="nl-BE" dirty="0" err="1">
                <a:solidFill>
                  <a:schemeClr val="bg1">
                    <a:lumMod val="50000"/>
                  </a:schemeClr>
                </a:solidFill>
              </a:rPr>
              <a:t>message</a:t>
            </a:r>
            <a:endParaRPr lang="nl-BE" dirty="0">
              <a:solidFill>
                <a:schemeClr val="bg1">
                  <a:lumMod val="50000"/>
                </a:schemeClr>
              </a:solidFill>
            </a:endParaRPr>
          </a:p>
          <a:p>
            <a:pPr marL="571500" indent="-571500">
              <a:buFont typeface="+mj-lt"/>
              <a:buAutoNum type="romanUcPeriod"/>
            </a:pPr>
            <a:endParaRPr lang="en-GB" dirty="0"/>
          </a:p>
        </p:txBody>
      </p:sp>
      <p:pic>
        <p:nvPicPr>
          <p:cNvPr id="1026" name="Picture 2" descr="Afbeeldingsresultaat voor glass eel">
            <a:extLst>
              <a:ext uri="{FF2B5EF4-FFF2-40B4-BE49-F238E27FC236}">
                <a16:creationId xmlns:a16="http://schemas.microsoft.com/office/drawing/2014/main" id="{98CC0809-E869-45EF-A82E-E2F185A2C56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7096" b="4048"/>
          <a:stretch/>
        </p:blipFill>
        <p:spPr bwMode="auto">
          <a:xfrm>
            <a:off x="7030995" y="-1"/>
            <a:ext cx="5161005" cy="687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568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BCDFF4-C17F-4463-938C-2EA4C4ACF35F}"/>
              </a:ext>
            </a:extLst>
          </p:cNvPr>
          <p:cNvSpPr>
            <a:spLocks noGrp="1"/>
          </p:cNvSpPr>
          <p:nvPr>
            <p:ph type="title"/>
          </p:nvPr>
        </p:nvSpPr>
        <p:spPr/>
        <p:txBody>
          <a:bodyPr/>
          <a:lstStyle/>
          <a:p>
            <a:r>
              <a:rPr lang="nl-BE" dirty="0" err="1"/>
              <a:t>Eel</a:t>
            </a:r>
            <a:r>
              <a:rPr lang="nl-BE" dirty="0"/>
              <a:t> ladders</a:t>
            </a:r>
            <a:endParaRPr lang="en-GB" dirty="0"/>
          </a:p>
        </p:txBody>
      </p:sp>
      <p:pic>
        <p:nvPicPr>
          <p:cNvPr id="4" name="Afbeelding 3">
            <a:extLst>
              <a:ext uri="{FF2B5EF4-FFF2-40B4-BE49-F238E27FC236}">
                <a16:creationId xmlns:a16="http://schemas.microsoft.com/office/drawing/2014/main" id="{D6585698-7FDC-4F33-96F1-137460C8445B}"/>
              </a:ext>
            </a:extLst>
          </p:cNvPr>
          <p:cNvPicPr/>
          <p:nvPr/>
        </p:nvPicPr>
        <p:blipFill rotWithShape="1">
          <a:blip r:embed="rId3" cstate="print">
            <a:extLst>
              <a:ext uri="{28A0092B-C50C-407E-A947-70E740481C1C}">
                <a14:useLocalDpi xmlns:a14="http://schemas.microsoft.com/office/drawing/2010/main" val="0"/>
              </a:ext>
            </a:extLst>
          </a:blip>
          <a:srcRect r="98298"/>
          <a:stretch/>
        </p:blipFill>
        <p:spPr>
          <a:xfrm>
            <a:off x="7855477" y="1503392"/>
            <a:ext cx="138896" cy="3851214"/>
          </a:xfrm>
          <a:prstGeom prst="rect">
            <a:avLst/>
          </a:prstGeom>
        </p:spPr>
      </p:pic>
      <p:pic>
        <p:nvPicPr>
          <p:cNvPr id="5" name="Tijdelijke aanduiding voor inhoud 4">
            <a:extLst>
              <a:ext uri="{FF2B5EF4-FFF2-40B4-BE49-F238E27FC236}">
                <a16:creationId xmlns:a16="http://schemas.microsoft.com/office/drawing/2014/main" id="{117A16C6-AED6-4F63-8949-F7FD34BA4566}"/>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l="33711" r="32794"/>
          <a:stretch/>
        </p:blipFill>
        <p:spPr>
          <a:xfrm>
            <a:off x="7994373" y="1503392"/>
            <a:ext cx="3750198" cy="3851214"/>
          </a:xfrm>
          <a:prstGeom prst="rect">
            <a:avLst/>
          </a:prstGeom>
        </p:spPr>
      </p:pic>
      <p:grpSp>
        <p:nvGrpSpPr>
          <p:cNvPr id="9" name="Groep 8">
            <a:extLst>
              <a:ext uri="{FF2B5EF4-FFF2-40B4-BE49-F238E27FC236}">
                <a16:creationId xmlns:a16="http://schemas.microsoft.com/office/drawing/2014/main" id="{6BE2FC4D-AC19-4B29-B53B-10A11B24FCFB}"/>
              </a:ext>
            </a:extLst>
          </p:cNvPr>
          <p:cNvGrpSpPr/>
          <p:nvPr/>
        </p:nvGrpSpPr>
        <p:grpSpPr>
          <a:xfrm>
            <a:off x="358879" y="2280212"/>
            <a:ext cx="7052777" cy="2297575"/>
            <a:chOff x="5139223" y="2280212"/>
            <a:chExt cx="7052777" cy="2297575"/>
          </a:xfrm>
        </p:grpSpPr>
        <p:pic>
          <p:nvPicPr>
            <p:cNvPr id="7" name="Afbeelding 6">
              <a:extLst>
                <a:ext uri="{FF2B5EF4-FFF2-40B4-BE49-F238E27FC236}">
                  <a16:creationId xmlns:a16="http://schemas.microsoft.com/office/drawing/2014/main" id="{DEB5A18B-107B-4AF6-AB95-2DCB288B77B7}"/>
                </a:ext>
              </a:extLst>
            </p:cNvPr>
            <p:cNvPicPr/>
            <p:nvPr/>
          </p:nvPicPr>
          <p:blipFill rotWithShape="1">
            <a:blip r:embed="rId4" cstate="print">
              <a:extLst>
                <a:ext uri="{28A0092B-C50C-407E-A947-70E740481C1C}">
                  <a14:useLocalDpi xmlns:a14="http://schemas.microsoft.com/office/drawing/2010/main" val="0"/>
                </a:ext>
              </a:extLst>
            </a:blip>
            <a:srcRect t="66498"/>
            <a:stretch/>
          </p:blipFill>
          <p:spPr>
            <a:xfrm>
              <a:off x="5139223" y="2280212"/>
              <a:ext cx="7052777" cy="2297575"/>
            </a:xfrm>
            <a:prstGeom prst="rect">
              <a:avLst/>
            </a:prstGeom>
          </p:spPr>
        </p:pic>
        <p:pic>
          <p:nvPicPr>
            <p:cNvPr id="8" name="Afbeelding 7">
              <a:extLst>
                <a:ext uri="{FF2B5EF4-FFF2-40B4-BE49-F238E27FC236}">
                  <a16:creationId xmlns:a16="http://schemas.microsoft.com/office/drawing/2014/main" id="{345B9E14-AF13-4E28-B668-E11BAB0AF6B3}"/>
                </a:ext>
              </a:extLst>
            </p:cNvPr>
            <p:cNvPicPr/>
            <p:nvPr/>
          </p:nvPicPr>
          <p:blipFill rotWithShape="1">
            <a:blip r:embed="rId4" cstate="print">
              <a:extLst>
                <a:ext uri="{28A0092B-C50C-407E-A947-70E740481C1C}">
                  <a14:useLocalDpi xmlns:a14="http://schemas.microsoft.com/office/drawing/2010/main" val="0"/>
                </a:ext>
              </a:extLst>
            </a:blip>
            <a:srcRect l="4105" t="33249" r="93105" b="33249"/>
            <a:stretch/>
          </p:blipFill>
          <p:spPr>
            <a:xfrm>
              <a:off x="5278055" y="2280212"/>
              <a:ext cx="196769" cy="2297575"/>
            </a:xfrm>
            <a:prstGeom prst="rect">
              <a:avLst/>
            </a:prstGeom>
          </p:spPr>
        </p:pic>
      </p:grpSp>
    </p:spTree>
    <p:extLst>
      <p:ext uri="{BB962C8B-B14F-4D97-AF65-F5344CB8AC3E}">
        <p14:creationId xmlns:p14="http://schemas.microsoft.com/office/powerpoint/2010/main" val="1873715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79C1C2-C919-4F8C-9084-A0269C591FAF}"/>
              </a:ext>
            </a:extLst>
          </p:cNvPr>
          <p:cNvSpPr>
            <a:spLocks noGrp="1"/>
          </p:cNvSpPr>
          <p:nvPr>
            <p:ph type="title"/>
          </p:nvPr>
        </p:nvSpPr>
        <p:spPr/>
        <p:txBody>
          <a:bodyPr/>
          <a:lstStyle/>
          <a:p>
            <a:r>
              <a:rPr lang="nl-BE" dirty="0" err="1"/>
              <a:t>Artificial</a:t>
            </a:r>
            <a:r>
              <a:rPr lang="nl-BE" dirty="0"/>
              <a:t> </a:t>
            </a:r>
            <a:r>
              <a:rPr lang="nl-BE" dirty="0" err="1"/>
              <a:t>substrates</a:t>
            </a:r>
            <a:endParaRPr lang="en-GB" dirty="0"/>
          </a:p>
        </p:txBody>
      </p:sp>
      <p:sp>
        <p:nvSpPr>
          <p:cNvPr id="3" name="Tijdelijke aanduiding voor inhoud 2">
            <a:extLst>
              <a:ext uri="{FF2B5EF4-FFF2-40B4-BE49-F238E27FC236}">
                <a16:creationId xmlns:a16="http://schemas.microsoft.com/office/drawing/2014/main" id="{3124351C-ED6F-47FA-9B09-2E51CBEC8036}"/>
              </a:ext>
            </a:extLst>
          </p:cNvPr>
          <p:cNvSpPr>
            <a:spLocks noGrp="1"/>
          </p:cNvSpPr>
          <p:nvPr>
            <p:ph idx="1"/>
          </p:nvPr>
        </p:nvSpPr>
        <p:spPr>
          <a:xfrm>
            <a:off x="915365" y="5613722"/>
            <a:ext cx="10515600" cy="856788"/>
          </a:xfrm>
        </p:spPr>
        <p:txBody>
          <a:bodyPr/>
          <a:lstStyle/>
          <a:p>
            <a:endParaRPr lang="en-GB" dirty="0"/>
          </a:p>
        </p:txBody>
      </p:sp>
      <p:pic>
        <p:nvPicPr>
          <p:cNvPr id="5" name="Afbeelding 4">
            <a:extLst>
              <a:ext uri="{FF2B5EF4-FFF2-40B4-BE49-F238E27FC236}">
                <a16:creationId xmlns:a16="http://schemas.microsoft.com/office/drawing/2014/main" id="{A7CAD4B9-7487-459F-BAB7-EFAC9952C4FF}"/>
              </a:ext>
            </a:extLst>
          </p:cNvPr>
          <p:cNvPicPr/>
          <p:nvPr/>
        </p:nvPicPr>
        <p:blipFill rotWithShape="1">
          <a:blip r:embed="rId2" cstate="print">
            <a:extLst>
              <a:ext uri="{28A0092B-C50C-407E-A947-70E740481C1C}">
                <a14:useLocalDpi xmlns:a14="http://schemas.microsoft.com/office/drawing/2010/main" val="0"/>
              </a:ext>
            </a:extLst>
          </a:blip>
          <a:srcRect r="66300"/>
          <a:stretch/>
        </p:blipFill>
        <p:spPr>
          <a:xfrm>
            <a:off x="7912261" y="1503393"/>
            <a:ext cx="3750197" cy="3851214"/>
          </a:xfrm>
          <a:prstGeom prst="rect">
            <a:avLst/>
          </a:prstGeom>
        </p:spPr>
      </p:pic>
      <p:grpSp>
        <p:nvGrpSpPr>
          <p:cNvPr id="11" name="Groep 10">
            <a:extLst>
              <a:ext uri="{FF2B5EF4-FFF2-40B4-BE49-F238E27FC236}">
                <a16:creationId xmlns:a16="http://schemas.microsoft.com/office/drawing/2014/main" id="{3A6A256F-A67D-4E41-82F7-F0E2A91D4C00}"/>
              </a:ext>
            </a:extLst>
          </p:cNvPr>
          <p:cNvGrpSpPr/>
          <p:nvPr/>
        </p:nvGrpSpPr>
        <p:grpSpPr>
          <a:xfrm>
            <a:off x="529542" y="2280212"/>
            <a:ext cx="7052777" cy="2297575"/>
            <a:chOff x="5139223" y="2317830"/>
            <a:chExt cx="7052777" cy="2493278"/>
          </a:xfrm>
        </p:grpSpPr>
        <p:grpSp>
          <p:nvGrpSpPr>
            <p:cNvPr id="12" name="Groep 11">
              <a:extLst>
                <a:ext uri="{FF2B5EF4-FFF2-40B4-BE49-F238E27FC236}">
                  <a16:creationId xmlns:a16="http://schemas.microsoft.com/office/drawing/2014/main" id="{56942E26-5325-435E-B914-9EA124609809}"/>
                </a:ext>
              </a:extLst>
            </p:cNvPr>
            <p:cNvGrpSpPr/>
            <p:nvPr/>
          </p:nvGrpSpPr>
          <p:grpSpPr>
            <a:xfrm>
              <a:off x="5139223" y="2317830"/>
              <a:ext cx="7052777" cy="2222339"/>
              <a:chOff x="5139223" y="2317830"/>
              <a:chExt cx="7052777" cy="2222339"/>
            </a:xfrm>
          </p:grpSpPr>
          <p:pic>
            <p:nvPicPr>
              <p:cNvPr id="14" name="Afbeelding 13">
                <a:extLst>
                  <a:ext uri="{FF2B5EF4-FFF2-40B4-BE49-F238E27FC236}">
                    <a16:creationId xmlns:a16="http://schemas.microsoft.com/office/drawing/2014/main" id="{8246055E-1C68-4671-9D20-65502CAC5755}"/>
                  </a:ext>
                </a:extLst>
              </p:cNvPr>
              <p:cNvPicPr/>
              <p:nvPr/>
            </p:nvPicPr>
            <p:blipFill rotWithShape="1">
              <a:blip r:embed="rId3" cstate="print">
                <a:extLst>
                  <a:ext uri="{28A0092B-C50C-407E-A947-70E740481C1C}">
                    <a14:useLocalDpi xmlns:a14="http://schemas.microsoft.com/office/drawing/2010/main" val="0"/>
                  </a:ext>
                </a:extLst>
              </a:blip>
              <a:srcRect b="67595"/>
              <a:stretch/>
            </p:blipFill>
            <p:spPr>
              <a:xfrm>
                <a:off x="5139223" y="2317830"/>
                <a:ext cx="7052777" cy="2222339"/>
              </a:xfrm>
              <a:prstGeom prst="rect">
                <a:avLst/>
              </a:prstGeom>
            </p:spPr>
          </p:pic>
          <p:pic>
            <p:nvPicPr>
              <p:cNvPr id="15" name="Afbeelding 14">
                <a:extLst>
                  <a:ext uri="{FF2B5EF4-FFF2-40B4-BE49-F238E27FC236}">
                    <a16:creationId xmlns:a16="http://schemas.microsoft.com/office/drawing/2014/main" id="{105C9C4F-E2AE-4ADB-AAD4-2109B70E1976}"/>
                  </a:ext>
                </a:extLst>
              </p:cNvPr>
              <p:cNvPicPr/>
              <p:nvPr/>
            </p:nvPicPr>
            <p:blipFill rotWithShape="1">
              <a:blip r:embed="rId3" cstate="print">
                <a:extLst>
                  <a:ext uri="{28A0092B-C50C-407E-A947-70E740481C1C}">
                    <a14:useLocalDpi xmlns:a14="http://schemas.microsoft.com/office/drawing/2010/main" val="0"/>
                  </a:ext>
                </a:extLst>
              </a:blip>
              <a:srcRect l="2297" t="33798" r="92780" b="33798"/>
              <a:stretch/>
            </p:blipFill>
            <p:spPr>
              <a:xfrm>
                <a:off x="5139223" y="2317830"/>
                <a:ext cx="347241" cy="2222339"/>
              </a:xfrm>
              <a:prstGeom prst="rect">
                <a:avLst/>
              </a:prstGeom>
            </p:spPr>
          </p:pic>
        </p:grpSp>
        <p:pic>
          <p:nvPicPr>
            <p:cNvPr id="13" name="Afbeelding 12">
              <a:extLst>
                <a:ext uri="{FF2B5EF4-FFF2-40B4-BE49-F238E27FC236}">
                  <a16:creationId xmlns:a16="http://schemas.microsoft.com/office/drawing/2014/main" id="{77163538-E7B1-44B0-B2F2-B8D07127CD73}"/>
                </a:ext>
              </a:extLst>
            </p:cNvPr>
            <p:cNvPicPr/>
            <p:nvPr/>
          </p:nvPicPr>
          <p:blipFill rotWithShape="1">
            <a:blip r:embed="rId3" cstate="print">
              <a:extLst>
                <a:ext uri="{28A0092B-C50C-407E-A947-70E740481C1C}">
                  <a14:useLocalDpi xmlns:a14="http://schemas.microsoft.com/office/drawing/2010/main" val="0"/>
                </a:ext>
              </a:extLst>
            </a:blip>
            <a:srcRect t="96034"/>
            <a:stretch/>
          </p:blipFill>
          <p:spPr>
            <a:xfrm>
              <a:off x="5139223" y="4539103"/>
              <a:ext cx="7052777" cy="272005"/>
            </a:xfrm>
            <a:prstGeom prst="rect">
              <a:avLst/>
            </a:prstGeom>
          </p:spPr>
        </p:pic>
      </p:grpSp>
    </p:spTree>
    <p:extLst>
      <p:ext uri="{BB962C8B-B14F-4D97-AF65-F5344CB8AC3E}">
        <p14:creationId xmlns:p14="http://schemas.microsoft.com/office/powerpoint/2010/main" val="2248864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A4E686-2E2F-4B5F-B03F-7EE380A17108}"/>
              </a:ext>
            </a:extLst>
          </p:cNvPr>
          <p:cNvSpPr>
            <a:spLocks noGrp="1"/>
          </p:cNvSpPr>
          <p:nvPr>
            <p:ph type="title"/>
          </p:nvPr>
        </p:nvSpPr>
        <p:spPr/>
        <p:txBody>
          <a:bodyPr/>
          <a:lstStyle/>
          <a:p>
            <a:r>
              <a:rPr lang="nl-BE" dirty="0" err="1"/>
              <a:t>Fatty</a:t>
            </a:r>
            <a:r>
              <a:rPr lang="nl-BE" dirty="0"/>
              <a:t> acid analysis</a:t>
            </a:r>
            <a:endParaRPr lang="en-GB" dirty="0"/>
          </a:p>
        </p:txBody>
      </p:sp>
      <p:pic>
        <p:nvPicPr>
          <p:cNvPr id="4" name="Tijdelijke aanduiding voor inhoud 3">
            <a:extLst>
              <a:ext uri="{FF2B5EF4-FFF2-40B4-BE49-F238E27FC236}">
                <a16:creationId xmlns:a16="http://schemas.microsoft.com/office/drawing/2014/main" id="{36228E12-501B-431F-8D02-B3CA29926C73}"/>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525024"/>
            <a:ext cx="2900423" cy="2493415"/>
          </a:xfrm>
          <a:prstGeom prst="rect">
            <a:avLst/>
          </a:prstGeom>
        </p:spPr>
      </p:pic>
      <p:sp>
        <p:nvSpPr>
          <p:cNvPr id="5" name="Tekstvak 4">
            <a:extLst>
              <a:ext uri="{FF2B5EF4-FFF2-40B4-BE49-F238E27FC236}">
                <a16:creationId xmlns:a16="http://schemas.microsoft.com/office/drawing/2014/main" id="{F0C45549-42C4-476C-8619-B9E1C3A950B7}"/>
              </a:ext>
            </a:extLst>
          </p:cNvPr>
          <p:cNvSpPr txBox="1"/>
          <p:nvPr/>
        </p:nvSpPr>
        <p:spPr>
          <a:xfrm>
            <a:off x="838201" y="4086268"/>
            <a:ext cx="3062468" cy="523220"/>
          </a:xfrm>
          <a:prstGeom prst="rect">
            <a:avLst/>
          </a:prstGeom>
          <a:noFill/>
        </p:spPr>
        <p:txBody>
          <a:bodyPr wrap="square" rtlCol="0">
            <a:spAutoFit/>
          </a:bodyPr>
          <a:lstStyle/>
          <a:p>
            <a:r>
              <a:rPr lang="nl-BE" sz="1400" dirty="0"/>
              <a:t>Change in overall </a:t>
            </a:r>
            <a:r>
              <a:rPr lang="nl-BE" sz="1400" dirty="0" err="1"/>
              <a:t>fatty</a:t>
            </a:r>
            <a:r>
              <a:rPr lang="nl-BE" sz="1400" dirty="0"/>
              <a:t> acid profile is concurrent </a:t>
            </a:r>
            <a:r>
              <a:rPr lang="nl-BE" sz="1400" dirty="0" err="1"/>
              <a:t>with</a:t>
            </a:r>
            <a:r>
              <a:rPr lang="nl-BE" sz="1400" dirty="0"/>
              <a:t> </a:t>
            </a:r>
            <a:r>
              <a:rPr lang="nl-BE" sz="1400" dirty="0" err="1"/>
              <a:t>an</a:t>
            </a:r>
            <a:r>
              <a:rPr lang="nl-BE" sz="1400" dirty="0"/>
              <a:t> </a:t>
            </a:r>
            <a:r>
              <a:rPr lang="nl-BE" sz="1400" dirty="0" err="1"/>
              <a:t>increase</a:t>
            </a:r>
            <a:r>
              <a:rPr lang="nl-BE" sz="1400" dirty="0"/>
              <a:t> in CF &amp; FI</a:t>
            </a:r>
            <a:endParaRPr lang="en-GB" sz="1400" dirty="0"/>
          </a:p>
        </p:txBody>
      </p:sp>
      <p:pic>
        <p:nvPicPr>
          <p:cNvPr id="6" name="Afbeelding 5">
            <a:extLst>
              <a:ext uri="{FF2B5EF4-FFF2-40B4-BE49-F238E27FC236}">
                <a16:creationId xmlns:a16="http://schemas.microsoft.com/office/drawing/2014/main" id="{7BE405EA-E31E-4FE6-A7C1-C7347320EEA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279542" y="0"/>
            <a:ext cx="6912458" cy="6858000"/>
          </a:xfrm>
          <a:prstGeom prst="rect">
            <a:avLst/>
          </a:prstGeom>
        </p:spPr>
      </p:pic>
      <p:sp>
        <p:nvSpPr>
          <p:cNvPr id="7" name="Rechthoek 6">
            <a:extLst>
              <a:ext uri="{FF2B5EF4-FFF2-40B4-BE49-F238E27FC236}">
                <a16:creationId xmlns:a16="http://schemas.microsoft.com/office/drawing/2014/main" id="{A450C98E-B8C6-498D-AAC3-CDC073A1FC49}"/>
              </a:ext>
            </a:extLst>
          </p:cNvPr>
          <p:cNvSpPr/>
          <p:nvPr/>
        </p:nvSpPr>
        <p:spPr>
          <a:xfrm>
            <a:off x="5441588" y="3721395"/>
            <a:ext cx="6626365" cy="145666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CD4D2DA5-6E1C-495E-B329-3877C1DCE37F}"/>
              </a:ext>
            </a:extLst>
          </p:cNvPr>
          <p:cNvSpPr/>
          <p:nvPr/>
        </p:nvSpPr>
        <p:spPr>
          <a:xfrm>
            <a:off x="5441588" y="5289698"/>
            <a:ext cx="6626364" cy="145666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031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42CF3-D6C4-4B43-AD23-9905B493E569}"/>
              </a:ext>
            </a:extLst>
          </p:cNvPr>
          <p:cNvSpPr>
            <a:spLocks noGrp="1"/>
          </p:cNvSpPr>
          <p:nvPr>
            <p:ph type="title"/>
          </p:nvPr>
        </p:nvSpPr>
        <p:spPr>
          <a:xfrm>
            <a:off x="838200" y="365126"/>
            <a:ext cx="10332308" cy="895263"/>
          </a:xfrm>
        </p:spPr>
        <p:txBody>
          <a:bodyPr/>
          <a:lstStyle/>
          <a:p>
            <a:r>
              <a:rPr lang="nl-BE" dirty="0"/>
              <a:t>Content</a:t>
            </a:r>
            <a:endParaRPr lang="en-GB" dirty="0"/>
          </a:p>
        </p:txBody>
      </p:sp>
      <p:sp>
        <p:nvSpPr>
          <p:cNvPr id="3" name="Tijdelijke aanduiding voor inhoud 2">
            <a:extLst>
              <a:ext uri="{FF2B5EF4-FFF2-40B4-BE49-F238E27FC236}">
                <a16:creationId xmlns:a16="http://schemas.microsoft.com/office/drawing/2014/main" id="{F28ACD08-FBAE-48CA-A617-529759910BE1}"/>
              </a:ext>
            </a:extLst>
          </p:cNvPr>
          <p:cNvSpPr>
            <a:spLocks noGrp="1"/>
          </p:cNvSpPr>
          <p:nvPr>
            <p:ph idx="1"/>
          </p:nvPr>
        </p:nvSpPr>
        <p:spPr>
          <a:xfrm>
            <a:off x="1470454" y="1260389"/>
            <a:ext cx="9883346" cy="4916574"/>
          </a:xfrm>
        </p:spPr>
        <p:txBody>
          <a:bodyPr>
            <a:normAutofit fontScale="62500" lnSpcReduction="20000"/>
          </a:bodyPr>
          <a:lstStyle/>
          <a:p>
            <a:pPr marL="571500" indent="-571500">
              <a:buFont typeface="+mj-lt"/>
              <a:buAutoNum type="romanUcPeriod"/>
            </a:pPr>
            <a:r>
              <a:rPr lang="nl-BE" dirty="0" err="1">
                <a:solidFill>
                  <a:schemeClr val="bg1">
                    <a:lumMod val="50000"/>
                  </a:schemeClr>
                </a:solidFill>
              </a:rPr>
              <a:t>Introduction</a:t>
            </a:r>
            <a:endParaRPr lang="nl-BE" dirty="0">
              <a:solidFill>
                <a:schemeClr val="bg1">
                  <a:lumMod val="50000"/>
                </a:schemeClr>
              </a:solidFill>
            </a:endParaRPr>
          </a:p>
          <a:p>
            <a:pPr marL="1028700" lvl="1" indent="-571500">
              <a:buFont typeface="+mj-lt"/>
              <a:buAutoNum type="alphaUcPeriod"/>
            </a:pPr>
            <a:r>
              <a:rPr lang="fr-FR" dirty="0" err="1">
                <a:solidFill>
                  <a:schemeClr val="bg1">
                    <a:lumMod val="50000"/>
                  </a:schemeClr>
                </a:solidFill>
              </a:rPr>
              <a:t>European</a:t>
            </a:r>
            <a:r>
              <a:rPr lang="fr-FR" dirty="0">
                <a:solidFill>
                  <a:schemeClr val="bg1">
                    <a:lumMod val="50000"/>
                  </a:schemeClr>
                </a:solidFill>
              </a:rPr>
              <a:t> </a:t>
            </a:r>
            <a:r>
              <a:rPr lang="fr-FR" dirty="0" err="1">
                <a:solidFill>
                  <a:schemeClr val="bg1">
                    <a:lumMod val="50000"/>
                  </a:schemeClr>
                </a:solidFill>
              </a:rPr>
              <a:t>eel</a:t>
            </a:r>
            <a:r>
              <a:rPr lang="fr-FR" dirty="0">
                <a:solidFill>
                  <a:schemeClr val="bg1">
                    <a:lumMod val="50000"/>
                  </a:schemeClr>
                </a:solidFill>
              </a:rPr>
              <a:t> – Life cycle</a:t>
            </a:r>
          </a:p>
          <a:p>
            <a:pPr marL="1028700" lvl="1" indent="-571500">
              <a:buFont typeface="+mj-lt"/>
              <a:buAutoNum type="alphaUcPeriod"/>
            </a:pPr>
            <a:r>
              <a:rPr lang="fr-FR" dirty="0">
                <a:solidFill>
                  <a:schemeClr val="bg1">
                    <a:lumMod val="50000"/>
                  </a:schemeClr>
                </a:solidFill>
              </a:rPr>
              <a:t>Natural habitat &amp; </a:t>
            </a:r>
            <a:r>
              <a:rPr lang="fr-FR" dirty="0" err="1">
                <a:solidFill>
                  <a:schemeClr val="bg1">
                    <a:lumMod val="50000"/>
                  </a:schemeClr>
                </a:solidFill>
              </a:rPr>
              <a:t>current</a:t>
            </a:r>
            <a:r>
              <a:rPr lang="fr-FR" dirty="0">
                <a:solidFill>
                  <a:schemeClr val="bg1">
                    <a:lumMod val="50000"/>
                  </a:schemeClr>
                </a:solidFill>
              </a:rPr>
              <a:t> situation</a:t>
            </a:r>
          </a:p>
          <a:p>
            <a:pPr marL="1028700" lvl="1" indent="-571500">
              <a:buFont typeface="+mj-lt"/>
              <a:buAutoNum type="alphaUcPeriod"/>
            </a:pPr>
            <a:r>
              <a:rPr lang="fr-FR" dirty="0">
                <a:solidFill>
                  <a:schemeClr val="bg1">
                    <a:lumMod val="50000"/>
                  </a:schemeClr>
                </a:solidFill>
              </a:rPr>
              <a:t>Migration: </a:t>
            </a:r>
            <a:r>
              <a:rPr lang="fr-FR" dirty="0" err="1">
                <a:solidFill>
                  <a:schemeClr val="bg1">
                    <a:lumMod val="50000"/>
                  </a:schemeClr>
                </a:solidFill>
              </a:rPr>
              <a:t>dynamics</a:t>
            </a:r>
            <a:r>
              <a:rPr lang="fr-FR" dirty="0">
                <a:solidFill>
                  <a:schemeClr val="bg1">
                    <a:lumMod val="50000"/>
                  </a:schemeClr>
                </a:solidFill>
              </a:rPr>
              <a:t> &amp; drivers</a:t>
            </a:r>
          </a:p>
          <a:p>
            <a:pPr marL="1028700" lvl="1" indent="-571500">
              <a:buFont typeface="+mj-lt"/>
              <a:buAutoNum type="alphaUcPeriod"/>
            </a:pPr>
            <a:r>
              <a:rPr lang="fr-FR" dirty="0" err="1">
                <a:solidFill>
                  <a:schemeClr val="bg1">
                    <a:lumMod val="50000"/>
                  </a:schemeClr>
                </a:solidFill>
              </a:rPr>
              <a:t>Fatty</a:t>
            </a:r>
            <a:r>
              <a:rPr lang="fr-FR" dirty="0">
                <a:solidFill>
                  <a:schemeClr val="bg1">
                    <a:lumMod val="50000"/>
                  </a:schemeClr>
                </a:solidFill>
              </a:rPr>
              <a:t> </a:t>
            </a:r>
            <a:r>
              <a:rPr lang="fr-FR" dirty="0" err="1">
                <a:solidFill>
                  <a:schemeClr val="bg1">
                    <a:lumMod val="50000"/>
                  </a:schemeClr>
                </a:solidFill>
              </a:rPr>
              <a:t>acids</a:t>
            </a:r>
            <a:r>
              <a:rPr lang="fr-FR" dirty="0">
                <a:solidFill>
                  <a:schemeClr val="bg1">
                    <a:lumMod val="50000"/>
                  </a:schemeClr>
                </a:solidFill>
              </a:rPr>
              <a:t> &amp; </a:t>
            </a:r>
            <a:r>
              <a:rPr lang="fr-FR" dirty="0" err="1">
                <a:solidFill>
                  <a:schemeClr val="bg1">
                    <a:lumMod val="50000"/>
                  </a:schemeClr>
                </a:solidFill>
              </a:rPr>
              <a:t>fish</a:t>
            </a:r>
            <a:endParaRPr lang="fr-FR" dirty="0">
              <a:solidFill>
                <a:schemeClr val="bg1">
                  <a:lumMod val="50000"/>
                </a:schemeClr>
              </a:solidFill>
            </a:endParaRPr>
          </a:p>
          <a:p>
            <a:pPr marL="1028700" lvl="1" indent="-571500">
              <a:buFont typeface="+mj-lt"/>
              <a:buAutoNum type="alphaUcPeriod"/>
            </a:pPr>
            <a:r>
              <a:rPr lang="fr-FR" dirty="0">
                <a:solidFill>
                  <a:schemeClr val="bg1">
                    <a:lumMod val="50000"/>
                  </a:schemeClr>
                </a:solidFill>
              </a:rPr>
              <a:t>Objectives</a:t>
            </a:r>
            <a:endParaRPr lang="nl-BE" dirty="0">
              <a:solidFill>
                <a:schemeClr val="bg1">
                  <a:lumMod val="50000"/>
                </a:schemeClr>
              </a:solidFill>
            </a:endParaRPr>
          </a:p>
          <a:p>
            <a:pPr marL="571500" indent="-571500">
              <a:buFont typeface="+mj-lt"/>
              <a:buAutoNum type="romanUcPeriod"/>
            </a:pPr>
            <a:r>
              <a:rPr lang="nl-BE" dirty="0" err="1">
                <a:solidFill>
                  <a:schemeClr val="bg1">
                    <a:lumMod val="50000"/>
                  </a:schemeClr>
                </a:solidFill>
              </a:rPr>
              <a:t>Materials</a:t>
            </a:r>
            <a:r>
              <a:rPr lang="nl-BE" dirty="0">
                <a:solidFill>
                  <a:schemeClr val="bg1">
                    <a:lumMod val="50000"/>
                  </a:schemeClr>
                </a:solidFill>
              </a:rPr>
              <a:t> &amp; </a:t>
            </a:r>
            <a:r>
              <a:rPr lang="nl-BE" dirty="0" err="1">
                <a:solidFill>
                  <a:schemeClr val="bg1">
                    <a:lumMod val="50000"/>
                  </a:schemeClr>
                </a:solidFill>
              </a:rPr>
              <a:t>methods</a:t>
            </a:r>
            <a:endParaRPr lang="nl-BE" dirty="0">
              <a:solidFill>
                <a:schemeClr val="bg1">
                  <a:lumMod val="50000"/>
                </a:schemeClr>
              </a:solidFill>
            </a:endParaRPr>
          </a:p>
          <a:p>
            <a:pPr marL="1028700" lvl="1" indent="-571500">
              <a:buFont typeface="+mj-lt"/>
              <a:buAutoNum type="alphaUcPeriod"/>
            </a:pPr>
            <a:r>
              <a:rPr lang="en-GB" dirty="0">
                <a:solidFill>
                  <a:schemeClr val="bg1">
                    <a:lumMod val="50000"/>
                  </a:schemeClr>
                </a:solidFill>
              </a:rPr>
              <a:t>Study area</a:t>
            </a:r>
          </a:p>
          <a:p>
            <a:pPr marL="1028700" lvl="1" indent="-571500">
              <a:buFont typeface="+mj-lt"/>
              <a:buAutoNum type="alphaUcPeriod"/>
            </a:pPr>
            <a:r>
              <a:rPr lang="en-GB" dirty="0">
                <a:solidFill>
                  <a:schemeClr val="bg1">
                    <a:lumMod val="50000"/>
                  </a:schemeClr>
                </a:solidFill>
              </a:rPr>
              <a:t>Sampling methods</a:t>
            </a:r>
          </a:p>
          <a:p>
            <a:pPr lvl="2"/>
            <a:r>
              <a:rPr lang="en-GB" dirty="0">
                <a:solidFill>
                  <a:schemeClr val="bg1">
                    <a:lumMod val="50000"/>
                  </a:schemeClr>
                </a:solidFill>
              </a:rPr>
              <a:t>Artificial substrates</a:t>
            </a:r>
          </a:p>
          <a:p>
            <a:pPr lvl="2"/>
            <a:r>
              <a:rPr lang="en-GB" dirty="0">
                <a:solidFill>
                  <a:schemeClr val="bg1">
                    <a:lumMod val="50000"/>
                  </a:schemeClr>
                </a:solidFill>
              </a:rPr>
              <a:t>Lift nets</a:t>
            </a:r>
          </a:p>
          <a:p>
            <a:pPr lvl="2"/>
            <a:r>
              <a:rPr lang="en-GB" dirty="0">
                <a:solidFill>
                  <a:schemeClr val="bg1">
                    <a:lumMod val="50000"/>
                  </a:schemeClr>
                </a:solidFill>
              </a:rPr>
              <a:t>Glass eel ladders</a:t>
            </a:r>
          </a:p>
          <a:p>
            <a:pPr marL="1028700" lvl="1" indent="-571500">
              <a:buFont typeface="+mj-lt"/>
              <a:buAutoNum type="alphaUcPeriod"/>
            </a:pPr>
            <a:r>
              <a:rPr lang="en-GB" dirty="0">
                <a:solidFill>
                  <a:schemeClr val="bg1">
                    <a:lumMod val="50000"/>
                  </a:schemeClr>
                </a:solidFill>
              </a:rPr>
              <a:t>Parameters &amp; Statistical analysis</a:t>
            </a:r>
            <a:endParaRPr lang="nl-BE" dirty="0">
              <a:solidFill>
                <a:schemeClr val="bg1">
                  <a:lumMod val="50000"/>
                </a:schemeClr>
              </a:solidFill>
            </a:endParaRPr>
          </a:p>
          <a:p>
            <a:pPr marL="571500" indent="-571500">
              <a:buFont typeface="+mj-lt"/>
              <a:buAutoNum type="romanUcPeriod"/>
            </a:pPr>
            <a:r>
              <a:rPr lang="nl-BE" dirty="0" err="1">
                <a:solidFill>
                  <a:schemeClr val="bg1">
                    <a:lumMod val="50000"/>
                  </a:schemeClr>
                </a:solidFill>
              </a:rPr>
              <a:t>Results</a:t>
            </a:r>
            <a:endParaRPr lang="nl-BE" dirty="0">
              <a:solidFill>
                <a:schemeClr val="bg1">
                  <a:lumMod val="50000"/>
                </a:schemeClr>
              </a:solidFill>
            </a:endParaRPr>
          </a:p>
          <a:p>
            <a:pPr marL="1028700" lvl="1" indent="-571500">
              <a:buFont typeface="+mj-lt"/>
              <a:buAutoNum type="alphaUcPeriod"/>
            </a:pPr>
            <a:r>
              <a:rPr lang="en-GB" dirty="0">
                <a:solidFill>
                  <a:schemeClr val="bg1">
                    <a:lumMod val="50000"/>
                  </a:schemeClr>
                </a:solidFill>
              </a:rPr>
              <a:t>Diet</a:t>
            </a:r>
          </a:p>
          <a:p>
            <a:pPr marL="1028700" lvl="1" indent="-571500">
              <a:buFont typeface="+mj-lt"/>
              <a:buAutoNum type="alphaUcPeriod"/>
            </a:pPr>
            <a:r>
              <a:rPr lang="en-GB" dirty="0">
                <a:solidFill>
                  <a:schemeClr val="bg1">
                    <a:lumMod val="50000"/>
                  </a:schemeClr>
                </a:solidFill>
              </a:rPr>
              <a:t>Artificial Substrates</a:t>
            </a:r>
          </a:p>
          <a:p>
            <a:pPr marL="1028700" lvl="1" indent="-571500">
              <a:buFont typeface="+mj-lt"/>
              <a:buAutoNum type="alphaUcPeriod"/>
            </a:pPr>
            <a:r>
              <a:rPr lang="en-GB" dirty="0">
                <a:solidFill>
                  <a:schemeClr val="bg1">
                    <a:lumMod val="50000"/>
                  </a:schemeClr>
                </a:solidFill>
              </a:rPr>
              <a:t>Eel ladder</a:t>
            </a:r>
          </a:p>
          <a:p>
            <a:pPr marL="1028700" lvl="1" indent="-571500">
              <a:buFont typeface="+mj-lt"/>
              <a:buAutoNum type="alphaUcPeriod"/>
            </a:pPr>
            <a:r>
              <a:rPr lang="en-GB" dirty="0">
                <a:solidFill>
                  <a:schemeClr val="bg1">
                    <a:lumMod val="50000"/>
                  </a:schemeClr>
                </a:solidFill>
              </a:rPr>
              <a:t>Fatty acid analysis</a:t>
            </a:r>
          </a:p>
          <a:p>
            <a:pPr marL="571500" indent="-571500">
              <a:buFont typeface="+mj-lt"/>
              <a:buAutoNum type="romanUcPeriod"/>
            </a:pPr>
            <a:r>
              <a:rPr lang="nl-BE" dirty="0" err="1">
                <a:solidFill>
                  <a:schemeClr val="tx1">
                    <a:lumMod val="95000"/>
                    <a:lumOff val="5000"/>
                  </a:schemeClr>
                </a:solidFill>
              </a:rPr>
              <a:t>Discussion</a:t>
            </a:r>
            <a:r>
              <a:rPr lang="nl-BE" dirty="0">
                <a:solidFill>
                  <a:schemeClr val="tx1">
                    <a:lumMod val="95000"/>
                    <a:lumOff val="5000"/>
                  </a:schemeClr>
                </a:solidFill>
              </a:rPr>
              <a:t> </a:t>
            </a:r>
          </a:p>
          <a:p>
            <a:pPr marL="571500" indent="-571500">
              <a:buFont typeface="+mj-lt"/>
              <a:buAutoNum type="romanUcPeriod"/>
            </a:pPr>
            <a:r>
              <a:rPr lang="nl-BE" dirty="0" err="1">
                <a:solidFill>
                  <a:schemeClr val="bg1">
                    <a:lumMod val="50000"/>
                  </a:schemeClr>
                </a:solidFill>
              </a:rPr>
              <a:t>Conclusion</a:t>
            </a:r>
            <a:r>
              <a:rPr lang="nl-BE" dirty="0">
                <a:solidFill>
                  <a:schemeClr val="bg1">
                    <a:lumMod val="50000"/>
                  </a:schemeClr>
                </a:solidFill>
              </a:rPr>
              <a:t> &amp; take-home </a:t>
            </a:r>
            <a:r>
              <a:rPr lang="nl-BE" dirty="0" err="1">
                <a:solidFill>
                  <a:schemeClr val="bg1">
                    <a:lumMod val="50000"/>
                  </a:schemeClr>
                </a:solidFill>
              </a:rPr>
              <a:t>message</a:t>
            </a:r>
            <a:endParaRPr lang="nl-BE" dirty="0">
              <a:solidFill>
                <a:schemeClr val="bg1">
                  <a:lumMod val="50000"/>
                </a:schemeClr>
              </a:solidFill>
            </a:endParaRPr>
          </a:p>
          <a:p>
            <a:pPr marL="571500" indent="-571500">
              <a:buFont typeface="+mj-lt"/>
              <a:buAutoNum type="romanUcPeriod"/>
            </a:pPr>
            <a:endParaRPr lang="en-GB" dirty="0"/>
          </a:p>
        </p:txBody>
      </p:sp>
      <p:pic>
        <p:nvPicPr>
          <p:cNvPr id="6" name="Afbeelding 5">
            <a:extLst>
              <a:ext uri="{FF2B5EF4-FFF2-40B4-BE49-F238E27FC236}">
                <a16:creationId xmlns:a16="http://schemas.microsoft.com/office/drawing/2014/main" id="{1A678EC7-35EC-4CE7-A54C-8C7A2A66D5DA}"/>
              </a:ext>
            </a:extLst>
          </p:cNvPr>
          <p:cNvPicPr>
            <a:picLocks noChangeAspect="1"/>
          </p:cNvPicPr>
          <p:nvPr/>
        </p:nvPicPr>
        <p:blipFill rotWithShape="1">
          <a:blip r:embed="rId2">
            <a:extLst>
              <a:ext uri="{28A0092B-C50C-407E-A947-70E740481C1C}">
                <a14:useLocalDpi xmlns:a14="http://schemas.microsoft.com/office/drawing/2010/main" val="0"/>
              </a:ext>
            </a:extLst>
          </a:blip>
          <a:srcRect l="15500" r="44250"/>
          <a:stretch/>
        </p:blipFill>
        <p:spPr>
          <a:xfrm>
            <a:off x="7284720" y="0"/>
            <a:ext cx="4907280" cy="6858000"/>
          </a:xfrm>
          <a:prstGeom prst="rect">
            <a:avLst/>
          </a:prstGeom>
        </p:spPr>
      </p:pic>
    </p:spTree>
    <p:extLst>
      <p:ext uri="{BB962C8B-B14F-4D97-AF65-F5344CB8AC3E}">
        <p14:creationId xmlns:p14="http://schemas.microsoft.com/office/powerpoint/2010/main" val="1707480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7CBDEFDA-7F47-4500-AE57-04ED47F1C899}"/>
              </a:ext>
            </a:extLst>
          </p:cNvPr>
          <p:cNvSpPr>
            <a:spLocks noGrp="1"/>
          </p:cNvSpPr>
          <p:nvPr>
            <p:ph idx="1"/>
          </p:nvPr>
        </p:nvSpPr>
        <p:spPr>
          <a:xfrm>
            <a:off x="838200" y="979367"/>
            <a:ext cx="10515600" cy="4899266"/>
          </a:xfrm>
        </p:spPr>
        <p:txBody>
          <a:bodyPr>
            <a:normAutofit/>
          </a:bodyPr>
          <a:lstStyle/>
          <a:p>
            <a:r>
              <a:rPr lang="en-GB" dirty="0"/>
              <a:t>67,947 </a:t>
            </a:r>
            <a:r>
              <a:rPr lang="nl-BE" dirty="0" err="1"/>
              <a:t>glass</a:t>
            </a:r>
            <a:r>
              <a:rPr lang="nl-BE" dirty="0"/>
              <a:t> </a:t>
            </a:r>
            <a:r>
              <a:rPr lang="nl-BE" dirty="0" err="1"/>
              <a:t>eel</a:t>
            </a:r>
            <a:r>
              <a:rPr lang="nl-BE" dirty="0"/>
              <a:t> </a:t>
            </a:r>
            <a:r>
              <a:rPr lang="nl-BE" dirty="0" err="1"/>
              <a:t>migrated</a:t>
            </a:r>
            <a:r>
              <a:rPr lang="nl-BE" dirty="0"/>
              <a:t> </a:t>
            </a:r>
            <a:r>
              <a:rPr lang="nl-BE" dirty="0" err="1"/>
              <a:t>through</a:t>
            </a:r>
            <a:r>
              <a:rPr lang="nl-BE" dirty="0"/>
              <a:t> </a:t>
            </a:r>
            <a:r>
              <a:rPr lang="nl-BE" dirty="0" err="1"/>
              <a:t>the</a:t>
            </a:r>
            <a:r>
              <a:rPr lang="nl-BE" dirty="0"/>
              <a:t> V-A </a:t>
            </a:r>
            <a:r>
              <a:rPr lang="nl-BE" dirty="0" err="1"/>
              <a:t>canal</a:t>
            </a:r>
            <a:endParaRPr lang="nl-BE" dirty="0"/>
          </a:p>
          <a:p>
            <a:pPr lvl="1"/>
            <a:r>
              <a:rPr lang="nl-BE" dirty="0"/>
              <a:t>Most </a:t>
            </a:r>
            <a:r>
              <a:rPr lang="nl-BE" dirty="0" err="1"/>
              <a:t>were</a:t>
            </a:r>
            <a:r>
              <a:rPr lang="nl-BE" dirty="0"/>
              <a:t> </a:t>
            </a:r>
            <a:r>
              <a:rPr lang="nl-BE" dirty="0" err="1"/>
              <a:t>caught</a:t>
            </a:r>
            <a:r>
              <a:rPr lang="nl-BE" dirty="0"/>
              <a:t> in </a:t>
            </a:r>
            <a:r>
              <a:rPr lang="nl-BE" dirty="0" err="1"/>
              <a:t>the</a:t>
            </a:r>
            <a:r>
              <a:rPr lang="nl-BE" dirty="0"/>
              <a:t> </a:t>
            </a:r>
            <a:r>
              <a:rPr lang="nl-BE" dirty="0" err="1"/>
              <a:t>eel</a:t>
            </a:r>
            <a:r>
              <a:rPr lang="nl-BE" dirty="0"/>
              <a:t> ladders (98,6%)</a:t>
            </a:r>
          </a:p>
          <a:p>
            <a:pPr lvl="1"/>
            <a:r>
              <a:rPr lang="nl-BE" dirty="0" err="1"/>
              <a:t>Eel</a:t>
            </a:r>
            <a:r>
              <a:rPr lang="nl-BE" dirty="0"/>
              <a:t> </a:t>
            </a:r>
            <a:r>
              <a:rPr lang="nl-BE" dirty="0" err="1"/>
              <a:t>conservation</a:t>
            </a:r>
            <a:r>
              <a:rPr lang="nl-BE" dirty="0"/>
              <a:t> </a:t>
            </a:r>
            <a:r>
              <a:rPr lang="nl-BE" dirty="0" err="1"/>
              <a:t>efforts</a:t>
            </a:r>
            <a:r>
              <a:rPr lang="nl-BE" dirty="0"/>
              <a:t> in </a:t>
            </a:r>
            <a:r>
              <a:rPr lang="nl-BE" dirty="0" err="1"/>
              <a:t>the</a:t>
            </a:r>
            <a:r>
              <a:rPr lang="nl-BE" dirty="0"/>
              <a:t> V-A </a:t>
            </a:r>
            <a:r>
              <a:rPr lang="nl-BE" dirty="0" err="1"/>
              <a:t>canal</a:t>
            </a:r>
            <a:r>
              <a:rPr lang="nl-BE" dirty="0"/>
              <a:t> are important!</a:t>
            </a:r>
            <a:br>
              <a:rPr lang="nl-BE" dirty="0"/>
            </a:br>
            <a:endParaRPr lang="nl-BE" dirty="0"/>
          </a:p>
          <a:p>
            <a:r>
              <a:rPr lang="nl-BE" dirty="0" err="1"/>
              <a:t>Biometrics</a:t>
            </a:r>
            <a:endParaRPr lang="nl-BE" dirty="0"/>
          </a:p>
          <a:p>
            <a:pPr lvl="1"/>
            <a:r>
              <a:rPr lang="nl-BE" dirty="0"/>
              <a:t>No </a:t>
            </a:r>
            <a:r>
              <a:rPr lang="nl-BE" dirty="0" err="1"/>
              <a:t>lower</a:t>
            </a:r>
            <a:r>
              <a:rPr lang="nl-BE" dirty="0"/>
              <a:t> </a:t>
            </a:r>
            <a:r>
              <a:rPr lang="nl-BE" dirty="0" err="1"/>
              <a:t>threshold</a:t>
            </a:r>
            <a:r>
              <a:rPr lang="nl-BE" dirty="0"/>
              <a:t> in </a:t>
            </a:r>
            <a:r>
              <a:rPr lang="nl-BE" dirty="0" err="1"/>
              <a:t>condition</a:t>
            </a:r>
            <a:r>
              <a:rPr lang="nl-BE" dirty="0"/>
              <a:t> factor found in settlers</a:t>
            </a:r>
          </a:p>
          <a:p>
            <a:pPr lvl="1"/>
            <a:r>
              <a:rPr lang="nl-BE" dirty="0"/>
              <a:t>In </a:t>
            </a:r>
            <a:r>
              <a:rPr lang="nl-BE" dirty="0" err="1"/>
              <a:t>the</a:t>
            </a:r>
            <a:r>
              <a:rPr lang="nl-BE" dirty="0"/>
              <a:t> </a:t>
            </a:r>
            <a:r>
              <a:rPr lang="nl-BE" dirty="0" err="1"/>
              <a:t>artificial</a:t>
            </a:r>
            <a:r>
              <a:rPr lang="nl-BE" dirty="0"/>
              <a:t> </a:t>
            </a:r>
            <a:r>
              <a:rPr lang="nl-BE" dirty="0" err="1"/>
              <a:t>substrates</a:t>
            </a:r>
            <a:r>
              <a:rPr lang="nl-BE" dirty="0"/>
              <a:t>, </a:t>
            </a:r>
            <a:r>
              <a:rPr lang="nl-BE" dirty="0" err="1"/>
              <a:t>glass</a:t>
            </a:r>
            <a:r>
              <a:rPr lang="nl-BE" dirty="0"/>
              <a:t> </a:t>
            </a:r>
            <a:r>
              <a:rPr lang="nl-BE" dirty="0" err="1"/>
              <a:t>eels</a:t>
            </a:r>
            <a:r>
              <a:rPr lang="nl-BE" dirty="0"/>
              <a:t> </a:t>
            </a:r>
            <a:r>
              <a:rPr lang="nl-BE" dirty="0" err="1"/>
              <a:t>could</a:t>
            </a:r>
            <a:r>
              <a:rPr lang="nl-BE" dirty="0"/>
              <a:t> </a:t>
            </a:r>
            <a:r>
              <a:rPr lang="nl-BE" dirty="0" err="1"/>
              <a:t>increase</a:t>
            </a:r>
            <a:r>
              <a:rPr lang="nl-BE" dirty="0"/>
              <a:t> </a:t>
            </a:r>
            <a:r>
              <a:rPr lang="nl-BE" dirty="0" err="1"/>
              <a:t>their</a:t>
            </a:r>
            <a:r>
              <a:rPr lang="nl-BE" dirty="0"/>
              <a:t> CF </a:t>
            </a:r>
            <a:r>
              <a:rPr lang="nl-BE" dirty="0" err="1"/>
              <a:t>with</a:t>
            </a:r>
            <a:r>
              <a:rPr lang="nl-BE" dirty="0"/>
              <a:t> </a:t>
            </a:r>
            <a:r>
              <a:rPr lang="en-GB" dirty="0"/>
              <a:t>± 25%</a:t>
            </a:r>
          </a:p>
          <a:p>
            <a:pPr lvl="1"/>
            <a:r>
              <a:rPr lang="nl-BE" dirty="0" err="1"/>
              <a:t>Glass</a:t>
            </a:r>
            <a:r>
              <a:rPr lang="nl-BE" dirty="0"/>
              <a:t> </a:t>
            </a:r>
            <a:r>
              <a:rPr lang="nl-BE" dirty="0" err="1"/>
              <a:t>eel</a:t>
            </a:r>
            <a:r>
              <a:rPr lang="nl-BE" dirty="0"/>
              <a:t> </a:t>
            </a:r>
            <a:r>
              <a:rPr lang="nl-BE" dirty="0" err="1"/>
              <a:t>mortality</a:t>
            </a:r>
            <a:r>
              <a:rPr lang="nl-BE" dirty="0"/>
              <a:t> in </a:t>
            </a:r>
            <a:r>
              <a:rPr lang="nl-BE" dirty="0" err="1"/>
              <a:t>the</a:t>
            </a:r>
            <a:r>
              <a:rPr lang="nl-BE" dirty="0"/>
              <a:t> </a:t>
            </a:r>
            <a:r>
              <a:rPr lang="nl-BE" dirty="0" err="1"/>
              <a:t>canal</a:t>
            </a:r>
            <a:r>
              <a:rPr lang="nl-BE" dirty="0"/>
              <a:t>?</a:t>
            </a:r>
          </a:p>
          <a:p>
            <a:pPr lvl="1"/>
            <a:r>
              <a:rPr lang="nl-BE" dirty="0"/>
              <a:t>FI </a:t>
            </a:r>
            <a:r>
              <a:rPr lang="nl-BE" dirty="0" err="1"/>
              <a:t>increased</a:t>
            </a:r>
            <a:r>
              <a:rPr lang="nl-BE" dirty="0"/>
              <a:t> </a:t>
            </a:r>
            <a:r>
              <a:rPr lang="nl-BE" dirty="0" err="1"/>
              <a:t>faster</a:t>
            </a:r>
            <a:r>
              <a:rPr lang="nl-BE" dirty="0"/>
              <a:t> in AS		</a:t>
            </a:r>
            <a:r>
              <a:rPr lang="nl-BE" dirty="0" err="1"/>
              <a:t>Migratory</a:t>
            </a:r>
            <a:r>
              <a:rPr lang="nl-BE" dirty="0"/>
              <a:t> </a:t>
            </a:r>
            <a:r>
              <a:rPr lang="nl-BE" dirty="0" err="1"/>
              <a:t>glass</a:t>
            </a:r>
            <a:r>
              <a:rPr lang="nl-BE" dirty="0"/>
              <a:t> </a:t>
            </a:r>
            <a:r>
              <a:rPr lang="nl-BE" dirty="0" err="1"/>
              <a:t>eels</a:t>
            </a:r>
            <a:r>
              <a:rPr lang="nl-BE" dirty="0"/>
              <a:t> </a:t>
            </a:r>
            <a:r>
              <a:rPr lang="nl-BE" dirty="0" err="1"/>
              <a:t>fed</a:t>
            </a:r>
            <a:r>
              <a:rPr lang="nl-BE" dirty="0"/>
              <a:t> </a:t>
            </a:r>
            <a:r>
              <a:rPr lang="nl-BE" dirty="0" err="1"/>
              <a:t>less</a:t>
            </a:r>
            <a:endParaRPr lang="nl-BE" dirty="0"/>
          </a:p>
          <a:p>
            <a:pPr lvl="1"/>
            <a:r>
              <a:rPr lang="nl-BE" dirty="0" err="1"/>
              <a:t>Lower</a:t>
            </a:r>
            <a:r>
              <a:rPr lang="nl-BE" dirty="0"/>
              <a:t> FI at </a:t>
            </a:r>
            <a:r>
              <a:rPr lang="nl-BE" dirty="0" err="1"/>
              <a:t>the</a:t>
            </a:r>
            <a:r>
              <a:rPr lang="nl-BE" dirty="0"/>
              <a:t> </a:t>
            </a:r>
            <a:r>
              <a:rPr lang="nl-BE" dirty="0" err="1"/>
              <a:t>pumping</a:t>
            </a:r>
            <a:r>
              <a:rPr lang="nl-BE" dirty="0"/>
              <a:t> station	</a:t>
            </a:r>
            <a:r>
              <a:rPr lang="nl-BE" dirty="0" err="1"/>
              <a:t>Higher</a:t>
            </a:r>
            <a:r>
              <a:rPr lang="nl-BE" dirty="0"/>
              <a:t> </a:t>
            </a:r>
            <a:r>
              <a:rPr lang="nl-BE" dirty="0" err="1"/>
              <a:t>competition</a:t>
            </a:r>
            <a:r>
              <a:rPr lang="nl-BE" dirty="0"/>
              <a:t>?</a:t>
            </a:r>
          </a:p>
          <a:p>
            <a:pPr lvl="1"/>
            <a:r>
              <a:rPr lang="nl-BE" dirty="0"/>
              <a:t>Different </a:t>
            </a:r>
            <a:r>
              <a:rPr lang="nl-BE" dirty="0" err="1"/>
              <a:t>patterns</a:t>
            </a:r>
            <a:r>
              <a:rPr lang="nl-BE" dirty="0"/>
              <a:t> in CF </a:t>
            </a:r>
            <a:r>
              <a:rPr lang="nl-BE" dirty="0" err="1"/>
              <a:t>for</a:t>
            </a:r>
            <a:r>
              <a:rPr lang="nl-BE" dirty="0"/>
              <a:t> AS &amp; EL: </a:t>
            </a:r>
            <a:r>
              <a:rPr lang="nl-BE" dirty="0" err="1"/>
              <a:t>increase</a:t>
            </a:r>
            <a:r>
              <a:rPr lang="nl-BE" dirty="0"/>
              <a:t> in CF independent of </a:t>
            </a:r>
            <a:r>
              <a:rPr lang="nl-BE" dirty="0" err="1"/>
              <a:t>diet</a:t>
            </a:r>
            <a:r>
              <a:rPr lang="nl-BE" dirty="0"/>
              <a:t> </a:t>
            </a:r>
            <a:r>
              <a:rPr lang="nl-BE" dirty="0" err="1"/>
              <a:t>quantity</a:t>
            </a:r>
            <a:r>
              <a:rPr lang="nl-BE" dirty="0"/>
              <a:t> or </a:t>
            </a:r>
            <a:r>
              <a:rPr lang="nl-BE" dirty="0" err="1"/>
              <a:t>resulting</a:t>
            </a:r>
            <a:r>
              <a:rPr lang="nl-BE" dirty="0"/>
              <a:t> </a:t>
            </a:r>
            <a:r>
              <a:rPr lang="nl-BE" dirty="0" err="1"/>
              <a:t>from</a:t>
            </a:r>
            <a:r>
              <a:rPr lang="nl-BE" dirty="0"/>
              <a:t> </a:t>
            </a:r>
            <a:r>
              <a:rPr lang="nl-BE" dirty="0" err="1"/>
              <a:t>individual</a:t>
            </a:r>
            <a:r>
              <a:rPr lang="nl-BE" dirty="0"/>
              <a:t> </a:t>
            </a:r>
            <a:r>
              <a:rPr lang="nl-BE" dirty="0" err="1"/>
              <a:t>variability</a:t>
            </a:r>
            <a:r>
              <a:rPr lang="nl-BE" dirty="0"/>
              <a:t> in </a:t>
            </a:r>
            <a:r>
              <a:rPr lang="nl-BE" dirty="0" err="1"/>
              <a:t>migratory</a:t>
            </a:r>
            <a:r>
              <a:rPr lang="nl-BE" dirty="0"/>
              <a:t> </a:t>
            </a:r>
            <a:r>
              <a:rPr lang="nl-BE" dirty="0" err="1"/>
              <a:t>capacity</a:t>
            </a:r>
            <a:r>
              <a:rPr lang="nl-BE" dirty="0"/>
              <a:t>?</a:t>
            </a:r>
          </a:p>
          <a:p>
            <a:pPr marL="914400" lvl="2" indent="0">
              <a:buNone/>
            </a:pPr>
            <a:endParaRPr lang="nl-BE" dirty="0"/>
          </a:p>
          <a:p>
            <a:endParaRPr lang="en-GB" dirty="0"/>
          </a:p>
        </p:txBody>
      </p:sp>
      <p:sp>
        <p:nvSpPr>
          <p:cNvPr id="4" name="Pijl: rechts 3">
            <a:extLst>
              <a:ext uri="{FF2B5EF4-FFF2-40B4-BE49-F238E27FC236}">
                <a16:creationId xmlns:a16="http://schemas.microsoft.com/office/drawing/2014/main" id="{C7E25384-F764-4E4F-9D2E-27E3A348E07C}"/>
              </a:ext>
            </a:extLst>
          </p:cNvPr>
          <p:cNvSpPr/>
          <p:nvPr/>
        </p:nvSpPr>
        <p:spPr>
          <a:xfrm>
            <a:off x="4771387" y="4365860"/>
            <a:ext cx="489857" cy="185057"/>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jl: rechts 4">
            <a:extLst>
              <a:ext uri="{FF2B5EF4-FFF2-40B4-BE49-F238E27FC236}">
                <a16:creationId xmlns:a16="http://schemas.microsoft.com/office/drawing/2014/main" id="{7D600BE0-A010-46CF-B72B-C3B36EB334E7}"/>
              </a:ext>
            </a:extLst>
          </p:cNvPr>
          <p:cNvSpPr/>
          <p:nvPr/>
        </p:nvSpPr>
        <p:spPr>
          <a:xfrm>
            <a:off x="5756614" y="4734835"/>
            <a:ext cx="489857" cy="185057"/>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394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808067DE-18E9-41E7-94BF-E79A8990576B}"/>
              </a:ext>
            </a:extLst>
          </p:cNvPr>
          <p:cNvSpPr>
            <a:spLocks noGrp="1"/>
          </p:cNvSpPr>
          <p:nvPr>
            <p:ph idx="1"/>
          </p:nvPr>
        </p:nvSpPr>
        <p:spPr>
          <a:xfrm>
            <a:off x="838200" y="1253331"/>
            <a:ext cx="10515600" cy="4351338"/>
          </a:xfrm>
        </p:spPr>
        <p:txBody>
          <a:bodyPr>
            <a:normAutofit/>
          </a:bodyPr>
          <a:lstStyle/>
          <a:p>
            <a:r>
              <a:rPr lang="nl-BE" dirty="0" err="1"/>
              <a:t>Diet</a:t>
            </a:r>
            <a:endParaRPr lang="nl-BE" dirty="0"/>
          </a:p>
          <a:p>
            <a:pPr lvl="1"/>
            <a:r>
              <a:rPr lang="nl-BE" dirty="0"/>
              <a:t>Most non-</a:t>
            </a:r>
            <a:r>
              <a:rPr lang="nl-BE" dirty="0" err="1"/>
              <a:t>fed</a:t>
            </a:r>
            <a:r>
              <a:rPr lang="nl-BE" dirty="0"/>
              <a:t> </a:t>
            </a:r>
            <a:r>
              <a:rPr lang="nl-BE" dirty="0" err="1"/>
              <a:t>glass</a:t>
            </a:r>
            <a:r>
              <a:rPr lang="nl-BE" dirty="0"/>
              <a:t> </a:t>
            </a:r>
            <a:r>
              <a:rPr lang="nl-BE" dirty="0" err="1"/>
              <a:t>eels</a:t>
            </a:r>
            <a:r>
              <a:rPr lang="nl-BE" dirty="0"/>
              <a:t> </a:t>
            </a:r>
            <a:r>
              <a:rPr lang="nl-BE" dirty="0" err="1"/>
              <a:t>were</a:t>
            </a:r>
            <a:r>
              <a:rPr lang="nl-BE" dirty="0"/>
              <a:t> found </a:t>
            </a:r>
            <a:r>
              <a:rPr lang="nl-BE" dirty="0" err="1"/>
              <a:t>before</a:t>
            </a:r>
            <a:r>
              <a:rPr lang="nl-BE" dirty="0"/>
              <a:t> 16/04/2017</a:t>
            </a:r>
          </a:p>
          <a:p>
            <a:pPr lvl="1"/>
            <a:r>
              <a:rPr lang="nl-BE" dirty="0" err="1"/>
              <a:t>Feeding</a:t>
            </a:r>
            <a:r>
              <a:rPr lang="nl-BE" dirty="0"/>
              <a:t> </a:t>
            </a:r>
            <a:r>
              <a:rPr lang="nl-BE" dirty="0" err="1"/>
              <a:t>started</a:t>
            </a:r>
            <a:r>
              <a:rPr lang="nl-BE" dirty="0"/>
              <a:t> </a:t>
            </a:r>
            <a:r>
              <a:rPr lang="nl-BE" dirty="0" err="1"/>
              <a:t>after</a:t>
            </a:r>
            <a:r>
              <a:rPr lang="nl-BE" dirty="0"/>
              <a:t> </a:t>
            </a:r>
            <a:r>
              <a:rPr lang="nl-BE" dirty="0" err="1"/>
              <a:t>this</a:t>
            </a:r>
            <a:r>
              <a:rPr lang="nl-BE" dirty="0"/>
              <a:t> date (</a:t>
            </a:r>
            <a:r>
              <a:rPr lang="nl-BE" dirty="0" err="1"/>
              <a:t>both</a:t>
            </a:r>
            <a:r>
              <a:rPr lang="nl-BE" dirty="0"/>
              <a:t> in AS &amp; EL)</a:t>
            </a:r>
          </a:p>
          <a:p>
            <a:pPr lvl="1"/>
            <a:r>
              <a:rPr lang="nl-BE" dirty="0"/>
              <a:t>The </a:t>
            </a:r>
            <a:r>
              <a:rPr lang="nl-BE" dirty="0" err="1"/>
              <a:t>diet</a:t>
            </a:r>
            <a:r>
              <a:rPr lang="nl-BE" dirty="0"/>
              <a:t> of EL </a:t>
            </a:r>
            <a:r>
              <a:rPr lang="nl-BE" dirty="0" err="1"/>
              <a:t>glass</a:t>
            </a:r>
            <a:r>
              <a:rPr lang="nl-BE" dirty="0"/>
              <a:t> </a:t>
            </a:r>
            <a:r>
              <a:rPr lang="nl-BE" dirty="0" err="1"/>
              <a:t>eels</a:t>
            </a:r>
            <a:r>
              <a:rPr lang="nl-BE" dirty="0"/>
              <a:t> </a:t>
            </a:r>
            <a:r>
              <a:rPr lang="nl-BE" dirty="0" err="1"/>
              <a:t>contained</a:t>
            </a:r>
            <a:r>
              <a:rPr lang="nl-BE" dirty="0"/>
              <a:t> </a:t>
            </a:r>
            <a:r>
              <a:rPr lang="nl-BE" dirty="0" err="1"/>
              <a:t>relatively</a:t>
            </a:r>
            <a:r>
              <a:rPr lang="nl-BE" dirty="0"/>
              <a:t> more </a:t>
            </a:r>
            <a:r>
              <a:rPr lang="nl-BE" dirty="0" err="1"/>
              <a:t>cyclopoid</a:t>
            </a:r>
            <a:r>
              <a:rPr lang="nl-BE" dirty="0"/>
              <a:t> </a:t>
            </a:r>
            <a:r>
              <a:rPr lang="nl-BE" dirty="0" err="1"/>
              <a:t>copepods</a:t>
            </a:r>
            <a:r>
              <a:rPr lang="nl-BE" dirty="0"/>
              <a:t> &amp; </a:t>
            </a:r>
            <a:r>
              <a:rPr lang="nl-BE" dirty="0" err="1"/>
              <a:t>Cladocera</a:t>
            </a:r>
            <a:endParaRPr lang="nl-BE" dirty="0"/>
          </a:p>
          <a:p>
            <a:pPr lvl="1"/>
            <a:r>
              <a:rPr lang="nl-BE" dirty="0"/>
              <a:t>The </a:t>
            </a:r>
            <a:r>
              <a:rPr lang="nl-BE" dirty="0" err="1"/>
              <a:t>diet</a:t>
            </a:r>
            <a:r>
              <a:rPr lang="nl-BE" dirty="0"/>
              <a:t> of AS </a:t>
            </a:r>
            <a:r>
              <a:rPr lang="nl-BE" dirty="0" err="1"/>
              <a:t>glass</a:t>
            </a:r>
            <a:r>
              <a:rPr lang="nl-BE" dirty="0"/>
              <a:t> </a:t>
            </a:r>
            <a:r>
              <a:rPr lang="nl-BE" dirty="0" err="1"/>
              <a:t>eels</a:t>
            </a:r>
            <a:r>
              <a:rPr lang="nl-BE" dirty="0"/>
              <a:t> </a:t>
            </a:r>
            <a:r>
              <a:rPr lang="nl-BE" dirty="0" err="1"/>
              <a:t>contained</a:t>
            </a:r>
            <a:r>
              <a:rPr lang="nl-BE" dirty="0"/>
              <a:t> </a:t>
            </a:r>
            <a:r>
              <a:rPr lang="nl-BE" dirty="0" err="1"/>
              <a:t>relatively</a:t>
            </a:r>
            <a:r>
              <a:rPr lang="nl-BE" dirty="0"/>
              <a:t> more </a:t>
            </a:r>
            <a:r>
              <a:rPr lang="nl-BE" dirty="0" err="1"/>
              <a:t>harpacticoid</a:t>
            </a:r>
            <a:r>
              <a:rPr lang="nl-BE" dirty="0"/>
              <a:t> </a:t>
            </a:r>
            <a:r>
              <a:rPr lang="nl-BE" dirty="0" err="1"/>
              <a:t>copepods</a:t>
            </a:r>
            <a:r>
              <a:rPr lang="nl-BE" dirty="0"/>
              <a:t>, </a:t>
            </a:r>
            <a:r>
              <a:rPr lang="nl-BE" dirty="0" err="1"/>
              <a:t>polychaetes</a:t>
            </a:r>
            <a:r>
              <a:rPr lang="nl-BE" dirty="0"/>
              <a:t> &amp; </a:t>
            </a:r>
            <a:r>
              <a:rPr lang="nl-BE" dirty="0" err="1"/>
              <a:t>amphipods</a:t>
            </a:r>
            <a:endParaRPr lang="nl-BE" dirty="0"/>
          </a:p>
          <a:p>
            <a:pPr lvl="1"/>
            <a:r>
              <a:rPr lang="nl-BE" dirty="0" err="1"/>
              <a:t>Copepods</a:t>
            </a:r>
            <a:r>
              <a:rPr lang="nl-BE" dirty="0"/>
              <a:t> </a:t>
            </a:r>
            <a:r>
              <a:rPr lang="nl-BE" dirty="0" err="1"/>
              <a:t>were</a:t>
            </a:r>
            <a:r>
              <a:rPr lang="nl-BE" dirty="0"/>
              <a:t> </a:t>
            </a:r>
            <a:r>
              <a:rPr lang="nl-BE" dirty="0" err="1"/>
              <a:t>the</a:t>
            </a:r>
            <a:r>
              <a:rPr lang="nl-BE" dirty="0"/>
              <a:t> </a:t>
            </a:r>
            <a:r>
              <a:rPr lang="nl-BE" dirty="0" err="1"/>
              <a:t>main</a:t>
            </a:r>
            <a:r>
              <a:rPr lang="nl-BE" dirty="0"/>
              <a:t> </a:t>
            </a:r>
            <a:r>
              <a:rPr lang="nl-BE" dirty="0" err="1"/>
              <a:t>dietary</a:t>
            </a:r>
            <a:r>
              <a:rPr lang="nl-BE" dirty="0"/>
              <a:t> component 		</a:t>
            </a:r>
            <a:r>
              <a:rPr lang="nl-BE" i="1" dirty="0" err="1"/>
              <a:t>Anguillicola</a:t>
            </a:r>
            <a:r>
              <a:rPr lang="nl-BE" i="1" dirty="0"/>
              <a:t> </a:t>
            </a:r>
            <a:r>
              <a:rPr lang="nl-BE" i="1" dirty="0" err="1"/>
              <a:t>crassus</a:t>
            </a:r>
            <a:r>
              <a:rPr lang="nl-BE" dirty="0"/>
              <a:t>!</a:t>
            </a:r>
          </a:p>
          <a:p>
            <a:pPr lvl="1"/>
            <a:r>
              <a:rPr lang="nl-BE" dirty="0" err="1"/>
              <a:t>Glass</a:t>
            </a:r>
            <a:r>
              <a:rPr lang="nl-BE" dirty="0"/>
              <a:t> </a:t>
            </a:r>
            <a:r>
              <a:rPr lang="nl-BE" dirty="0" err="1"/>
              <a:t>eels</a:t>
            </a:r>
            <a:r>
              <a:rPr lang="nl-BE" dirty="0"/>
              <a:t> are </a:t>
            </a:r>
            <a:r>
              <a:rPr lang="nl-BE" dirty="0" err="1"/>
              <a:t>not</a:t>
            </a:r>
            <a:r>
              <a:rPr lang="nl-BE" dirty="0"/>
              <a:t> </a:t>
            </a:r>
            <a:r>
              <a:rPr lang="nl-BE" dirty="0" err="1"/>
              <a:t>exclusive</a:t>
            </a:r>
            <a:r>
              <a:rPr lang="nl-BE" dirty="0"/>
              <a:t> </a:t>
            </a:r>
            <a:r>
              <a:rPr lang="nl-BE" dirty="0" err="1"/>
              <a:t>benthic</a:t>
            </a:r>
            <a:r>
              <a:rPr lang="nl-BE" dirty="0"/>
              <a:t> </a:t>
            </a:r>
            <a:r>
              <a:rPr lang="nl-BE" dirty="0" err="1"/>
              <a:t>feeders</a:t>
            </a:r>
            <a:endParaRPr lang="nl-BE" dirty="0"/>
          </a:p>
        </p:txBody>
      </p:sp>
      <p:sp>
        <p:nvSpPr>
          <p:cNvPr id="5" name="Pijl: rechts 4">
            <a:extLst>
              <a:ext uri="{FF2B5EF4-FFF2-40B4-BE49-F238E27FC236}">
                <a16:creationId xmlns:a16="http://schemas.microsoft.com/office/drawing/2014/main" id="{4B1C95EE-9556-48A9-BAF1-08AD87602D40}"/>
              </a:ext>
            </a:extLst>
          </p:cNvPr>
          <p:cNvSpPr/>
          <p:nvPr/>
        </p:nvSpPr>
        <p:spPr>
          <a:xfrm>
            <a:off x="7410414" y="4042595"/>
            <a:ext cx="489857" cy="185057"/>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fbeeldingsresultaat voor anguillicola crassus">
            <a:extLst>
              <a:ext uri="{FF2B5EF4-FFF2-40B4-BE49-F238E27FC236}">
                <a16:creationId xmlns:a16="http://schemas.microsoft.com/office/drawing/2014/main" id="{D7AE2C77-37A9-49A3-993C-D965DF383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349" y="4374289"/>
            <a:ext cx="2332739" cy="174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571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C033706E-F323-4228-8ED3-BF66E61F844E}"/>
                  </a:ext>
                </a:extLst>
              </p:cNvPr>
              <p:cNvSpPr>
                <a:spLocks noGrp="1"/>
              </p:cNvSpPr>
              <p:nvPr>
                <p:ph idx="1"/>
              </p:nvPr>
            </p:nvSpPr>
            <p:spPr>
              <a:xfrm>
                <a:off x="838200" y="1253330"/>
                <a:ext cx="10515600" cy="4658371"/>
              </a:xfrm>
            </p:spPr>
            <p:txBody>
              <a:bodyPr>
                <a:normAutofit/>
              </a:bodyPr>
              <a:lstStyle/>
              <a:p>
                <a:r>
                  <a:rPr lang="nl-BE" dirty="0"/>
                  <a:t>Glass </a:t>
                </a:r>
                <a:r>
                  <a:rPr lang="nl-BE" dirty="0" err="1"/>
                  <a:t>eels</a:t>
                </a:r>
                <a:r>
                  <a:rPr lang="nl-BE" dirty="0"/>
                  <a:t> FA profile </a:t>
                </a:r>
                <a:r>
                  <a:rPr lang="nl-BE" dirty="0" err="1"/>
                  <a:t>changed</a:t>
                </a:r>
                <a:r>
                  <a:rPr lang="nl-BE" dirty="0"/>
                  <a:t> over time</a:t>
                </a:r>
              </a:p>
              <a:p>
                <a:pPr lvl="1"/>
                <a:r>
                  <a:rPr lang="nl-BE" dirty="0" err="1"/>
                  <a:t>Loss</a:t>
                </a:r>
                <a:r>
                  <a:rPr lang="nl-BE" dirty="0"/>
                  <a:t> of marine </a:t>
                </a:r>
                <a:r>
                  <a:rPr lang="nl-BE" dirty="0" err="1"/>
                  <a:t>signature</a:t>
                </a:r>
                <a:br>
                  <a:rPr lang="nl-BE" dirty="0"/>
                </a:br>
                <a:endParaRPr lang="nl-BE" dirty="0"/>
              </a:p>
              <a:p>
                <a:pPr lvl="1"/>
                <a:r>
                  <a:rPr lang="nl-BE" dirty="0" err="1"/>
                  <a:t>Contradictory</a:t>
                </a:r>
                <a:r>
                  <a:rPr lang="nl-BE" dirty="0"/>
                  <a:t> </a:t>
                </a:r>
                <a:r>
                  <a:rPr lang="nl-BE" dirty="0" err="1"/>
                  <a:t>results</a:t>
                </a:r>
                <a:r>
                  <a:rPr lang="nl-BE" dirty="0"/>
                  <a:t> in </a:t>
                </a:r>
                <a:r>
                  <a:rPr lang="nl-BE" dirty="0" err="1"/>
                  <a:t>quality</a:t>
                </a:r>
                <a:r>
                  <a:rPr lang="nl-BE" dirty="0"/>
                  <a:t> </a:t>
                </a:r>
                <a:r>
                  <a:rPr lang="nl-BE" dirty="0" err="1"/>
                  <a:t>biomarkers</a:t>
                </a:r>
                <a:r>
                  <a:rPr lang="nl-BE" dirty="0"/>
                  <a:t>?</a:t>
                </a:r>
                <a:br>
                  <a:rPr lang="nl-BE" dirty="0"/>
                </a:br>
                <a:endParaRPr lang="nl-BE" dirty="0"/>
              </a:p>
              <a:p>
                <a:pPr lvl="1"/>
                <a14:m>
                  <m:oMath xmlns:m="http://schemas.openxmlformats.org/officeDocument/2006/math">
                    <m:f>
                      <m:fPr>
                        <m:ctrlPr>
                          <a:rPr lang="nl-BE" i="1" smtClean="0">
                            <a:latin typeface="Cambria Math" panose="02040503050406030204" pitchFamily="18" charset="0"/>
                          </a:rPr>
                        </m:ctrlPr>
                      </m:fPr>
                      <m:num>
                        <m:r>
                          <a:rPr lang="nl-BE" b="0" i="1" smtClean="0">
                            <a:latin typeface="Cambria Math" panose="02040503050406030204" pitchFamily="18" charset="0"/>
                          </a:rPr>
                          <m:t>𝐷𝐻𝐴</m:t>
                        </m:r>
                      </m:num>
                      <m:den>
                        <m:r>
                          <a:rPr lang="nl-BE" b="0" i="1" smtClean="0">
                            <a:latin typeface="Cambria Math" panose="02040503050406030204" pitchFamily="18" charset="0"/>
                          </a:rPr>
                          <m:t>𝐸𝑃𝐴</m:t>
                        </m:r>
                      </m:den>
                    </m:f>
                  </m:oMath>
                </a14:m>
                <a:r>
                  <a:rPr lang="nl-BE" dirty="0"/>
                  <a:t>  	 </a:t>
                </a:r>
                <a:r>
                  <a:rPr lang="nl-BE" dirty="0" err="1"/>
                  <a:t>should</a:t>
                </a:r>
                <a:r>
                  <a:rPr lang="nl-BE" dirty="0"/>
                  <a:t> </a:t>
                </a:r>
                <a:r>
                  <a:rPr lang="nl-BE" dirty="0" err="1"/>
                  <a:t>increase</a:t>
                </a:r>
                <a:r>
                  <a:rPr lang="nl-BE" dirty="0"/>
                  <a:t> </a:t>
                </a:r>
                <a:r>
                  <a:rPr lang="nl-BE" dirty="0" err="1"/>
                  <a:t>with</a:t>
                </a:r>
                <a:r>
                  <a:rPr lang="nl-BE" dirty="0"/>
                  <a:t> </a:t>
                </a:r>
                <a:r>
                  <a:rPr lang="nl-BE" dirty="0" err="1"/>
                  <a:t>trophic</a:t>
                </a:r>
                <a:r>
                  <a:rPr lang="nl-BE" dirty="0"/>
                  <a:t> </a:t>
                </a:r>
                <a:r>
                  <a:rPr lang="nl-BE" dirty="0" err="1"/>
                  <a:t>position</a:t>
                </a:r>
                <a:r>
                  <a:rPr lang="nl-BE" dirty="0"/>
                  <a:t>, </a:t>
                </a:r>
                <a:r>
                  <a:rPr lang="nl-BE" dirty="0" err="1"/>
                  <a:t>not</a:t>
                </a:r>
                <a:r>
                  <a:rPr lang="nl-BE" dirty="0"/>
                  <a:t> </a:t>
                </a:r>
                <a:r>
                  <a:rPr lang="nl-BE" dirty="0" err="1"/>
                  <a:t>the</a:t>
                </a:r>
                <a:r>
                  <a:rPr lang="nl-BE" dirty="0"/>
                  <a:t> case</a:t>
                </a:r>
                <a:br>
                  <a:rPr lang="nl-BE" dirty="0"/>
                </a:br>
                <a:endParaRPr lang="nl-BE" dirty="0"/>
              </a:p>
              <a:p>
                <a:pPr lvl="1"/>
                <a:r>
                  <a:rPr lang="nl-BE" dirty="0"/>
                  <a:t>Change in FA profile independent of </a:t>
                </a:r>
                <a:r>
                  <a:rPr lang="nl-BE" dirty="0" err="1"/>
                  <a:t>diet</a:t>
                </a:r>
                <a:endParaRPr lang="nl-BE" dirty="0"/>
              </a:p>
              <a:p>
                <a:pPr lvl="1"/>
                <a:endParaRPr lang="nl-BE" dirty="0"/>
              </a:p>
              <a:p>
                <a:pPr lvl="1"/>
                <a:r>
                  <a:rPr lang="nl-BE" dirty="0" err="1"/>
                  <a:t>cfr</a:t>
                </a:r>
                <a:r>
                  <a:rPr lang="nl-BE" dirty="0"/>
                  <a:t>. S</a:t>
                </a:r>
                <a:r>
                  <a:rPr lang="en-GB" dirty="0" err="1"/>
                  <a:t>ea</a:t>
                </a:r>
                <a:r>
                  <a:rPr lang="en-GB" dirty="0"/>
                  <a:t> lamprey: </a:t>
                </a:r>
              </a:p>
              <a:p>
                <a:pPr lvl="2"/>
                <a:r>
                  <a:rPr lang="nl-BE" dirty="0"/>
                  <a:t>Upstream high EPA, DPA &amp; DHA</a:t>
                </a:r>
              </a:p>
              <a:p>
                <a:pPr lvl="2"/>
                <a:r>
                  <a:rPr lang="nl-BE" dirty="0"/>
                  <a:t>‘</a:t>
                </a:r>
                <a:r>
                  <a:rPr lang="nl-BE" dirty="0" err="1"/>
                  <a:t>Retainers</a:t>
                </a:r>
                <a:r>
                  <a:rPr lang="nl-BE" dirty="0"/>
                  <a:t>’ of </a:t>
                </a:r>
                <a:r>
                  <a:rPr lang="nl-BE" dirty="0" err="1"/>
                  <a:t>metabolic</a:t>
                </a:r>
                <a:r>
                  <a:rPr lang="nl-BE" dirty="0"/>
                  <a:t> energy</a:t>
                </a:r>
              </a:p>
              <a:p>
                <a:pPr lvl="2"/>
                <a:endParaRPr lang="nl-BE" dirty="0"/>
              </a:p>
              <a:p>
                <a:pPr lvl="2"/>
                <a:endParaRPr lang="en-GB" dirty="0"/>
              </a:p>
            </p:txBody>
          </p:sp>
        </mc:Choice>
        <mc:Fallback xmlns="">
          <p:sp>
            <p:nvSpPr>
              <p:cNvPr id="3" name="Tijdelijke aanduiding voor inhoud 2">
                <a:extLst>
                  <a:ext uri="{FF2B5EF4-FFF2-40B4-BE49-F238E27FC236}">
                    <a16:creationId xmlns:a16="http://schemas.microsoft.com/office/drawing/2014/main" id="{C033706E-F323-4228-8ED3-BF66E61F844E}"/>
                  </a:ext>
                </a:extLst>
              </p:cNvPr>
              <p:cNvSpPr>
                <a:spLocks noGrp="1" noRot="1" noChangeAspect="1" noMove="1" noResize="1" noEditPoints="1" noAdjustHandles="1" noChangeArrowheads="1" noChangeShapeType="1" noTextEdit="1"/>
              </p:cNvSpPr>
              <p:nvPr>
                <p:ph idx="1"/>
              </p:nvPr>
            </p:nvSpPr>
            <p:spPr>
              <a:xfrm>
                <a:off x="838200" y="1253330"/>
                <a:ext cx="10515600" cy="4658371"/>
              </a:xfrm>
              <a:blipFill>
                <a:blip r:embed="rId3"/>
                <a:stretch>
                  <a:fillRect l="-1043" t="-2225" b="-1832"/>
                </a:stretch>
              </a:blipFill>
            </p:spPr>
            <p:txBody>
              <a:bodyPr/>
              <a:lstStyle/>
              <a:p>
                <a:r>
                  <a:rPr lang="en-GB">
                    <a:noFill/>
                  </a:rPr>
                  <a:t> </a:t>
                </a:r>
              </a:p>
            </p:txBody>
          </p:sp>
        </mc:Fallback>
      </mc:AlternateContent>
      <p:sp>
        <p:nvSpPr>
          <p:cNvPr id="4" name="Pijl: rechts 3">
            <a:extLst>
              <a:ext uri="{FF2B5EF4-FFF2-40B4-BE49-F238E27FC236}">
                <a16:creationId xmlns:a16="http://schemas.microsoft.com/office/drawing/2014/main" id="{0E0311E3-3535-4A5A-B8D7-D6F9DB59E8B9}"/>
              </a:ext>
            </a:extLst>
          </p:cNvPr>
          <p:cNvSpPr/>
          <p:nvPr/>
        </p:nvSpPr>
        <p:spPr>
          <a:xfrm>
            <a:off x="2206517" y="3336471"/>
            <a:ext cx="489857" cy="185057"/>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ep 7">
            <a:extLst>
              <a:ext uri="{FF2B5EF4-FFF2-40B4-BE49-F238E27FC236}">
                <a16:creationId xmlns:a16="http://schemas.microsoft.com/office/drawing/2014/main" id="{9F53F1EC-FE73-45B1-9738-7D708A4C6CC1}"/>
              </a:ext>
            </a:extLst>
          </p:cNvPr>
          <p:cNvGrpSpPr/>
          <p:nvPr/>
        </p:nvGrpSpPr>
        <p:grpSpPr>
          <a:xfrm>
            <a:off x="6096000" y="4555397"/>
            <a:ext cx="5816009" cy="1909199"/>
            <a:chOff x="66757" y="5199319"/>
            <a:chExt cx="6397839" cy="1585562"/>
          </a:xfrm>
        </p:grpSpPr>
        <p:pic>
          <p:nvPicPr>
            <p:cNvPr id="6" name="Afbeelding 5">
              <a:extLst>
                <a:ext uri="{FF2B5EF4-FFF2-40B4-BE49-F238E27FC236}">
                  <a16:creationId xmlns:a16="http://schemas.microsoft.com/office/drawing/2014/main" id="{ABD9C614-B4C7-40FB-825C-1B12A674A130}"/>
                </a:ext>
              </a:extLst>
            </p:cNvPr>
            <p:cNvPicPr/>
            <p:nvPr/>
          </p:nvPicPr>
          <p:blipFill rotWithShape="1">
            <a:blip r:embed="rId4" cstate="print">
              <a:extLst>
                <a:ext uri="{28A0092B-C50C-407E-A947-70E740481C1C}">
                  <a14:useLocalDpi xmlns:a14="http://schemas.microsoft.com/office/drawing/2010/main" val="0"/>
                </a:ext>
              </a:extLst>
            </a:blip>
            <a:srcRect t="65581"/>
            <a:stretch/>
          </p:blipFill>
          <p:spPr>
            <a:xfrm>
              <a:off x="1969984" y="5199320"/>
              <a:ext cx="4494612" cy="1585561"/>
            </a:xfrm>
            <a:prstGeom prst="rect">
              <a:avLst/>
            </a:prstGeom>
          </p:spPr>
        </p:pic>
        <p:pic>
          <p:nvPicPr>
            <p:cNvPr id="7" name="Afbeelding 6">
              <a:extLst>
                <a:ext uri="{FF2B5EF4-FFF2-40B4-BE49-F238E27FC236}">
                  <a16:creationId xmlns:a16="http://schemas.microsoft.com/office/drawing/2014/main" id="{10F1054E-64F6-47ED-B932-A495AB9B4E14}"/>
                </a:ext>
              </a:extLst>
            </p:cNvPr>
            <p:cNvPicPr/>
            <p:nvPr/>
          </p:nvPicPr>
          <p:blipFill rotWithShape="1">
            <a:blip r:embed="rId4" cstate="print">
              <a:extLst>
                <a:ext uri="{28A0092B-C50C-407E-A947-70E740481C1C}">
                  <a14:useLocalDpi xmlns:a14="http://schemas.microsoft.com/office/drawing/2010/main" val="0"/>
                </a:ext>
              </a:extLst>
            </a:blip>
            <a:srcRect l="50641" t="32093" b="33644"/>
            <a:stretch/>
          </p:blipFill>
          <p:spPr>
            <a:xfrm>
              <a:off x="66757" y="5199319"/>
              <a:ext cx="1903227" cy="1585561"/>
            </a:xfrm>
            <a:prstGeom prst="rect">
              <a:avLst/>
            </a:prstGeom>
          </p:spPr>
        </p:pic>
      </p:grpSp>
    </p:spTree>
    <p:extLst>
      <p:ext uri="{BB962C8B-B14F-4D97-AF65-F5344CB8AC3E}">
        <p14:creationId xmlns:p14="http://schemas.microsoft.com/office/powerpoint/2010/main" val="2074243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42CF3-D6C4-4B43-AD23-9905B493E569}"/>
              </a:ext>
            </a:extLst>
          </p:cNvPr>
          <p:cNvSpPr>
            <a:spLocks noGrp="1"/>
          </p:cNvSpPr>
          <p:nvPr>
            <p:ph type="title"/>
          </p:nvPr>
        </p:nvSpPr>
        <p:spPr>
          <a:xfrm>
            <a:off x="838200" y="365126"/>
            <a:ext cx="10332308" cy="895263"/>
          </a:xfrm>
        </p:spPr>
        <p:txBody>
          <a:bodyPr/>
          <a:lstStyle/>
          <a:p>
            <a:r>
              <a:rPr lang="nl-BE" dirty="0"/>
              <a:t>Content</a:t>
            </a:r>
            <a:endParaRPr lang="en-GB" dirty="0"/>
          </a:p>
        </p:txBody>
      </p:sp>
      <p:sp>
        <p:nvSpPr>
          <p:cNvPr id="3" name="Tijdelijke aanduiding voor inhoud 2">
            <a:extLst>
              <a:ext uri="{FF2B5EF4-FFF2-40B4-BE49-F238E27FC236}">
                <a16:creationId xmlns:a16="http://schemas.microsoft.com/office/drawing/2014/main" id="{F28ACD08-FBAE-48CA-A617-529759910BE1}"/>
              </a:ext>
            </a:extLst>
          </p:cNvPr>
          <p:cNvSpPr>
            <a:spLocks noGrp="1"/>
          </p:cNvSpPr>
          <p:nvPr>
            <p:ph idx="1"/>
          </p:nvPr>
        </p:nvSpPr>
        <p:spPr>
          <a:xfrm>
            <a:off x="1470454" y="1260389"/>
            <a:ext cx="9883346" cy="4916574"/>
          </a:xfrm>
        </p:spPr>
        <p:txBody>
          <a:bodyPr>
            <a:normAutofit fontScale="62500" lnSpcReduction="20000"/>
          </a:bodyPr>
          <a:lstStyle/>
          <a:p>
            <a:pPr marL="571500" indent="-571500">
              <a:buFont typeface="+mj-lt"/>
              <a:buAutoNum type="romanUcPeriod"/>
            </a:pPr>
            <a:r>
              <a:rPr lang="nl-BE" dirty="0" err="1">
                <a:solidFill>
                  <a:schemeClr val="bg1">
                    <a:lumMod val="50000"/>
                  </a:schemeClr>
                </a:solidFill>
              </a:rPr>
              <a:t>Introduction</a:t>
            </a:r>
            <a:endParaRPr lang="nl-BE" dirty="0">
              <a:solidFill>
                <a:schemeClr val="bg1">
                  <a:lumMod val="50000"/>
                </a:schemeClr>
              </a:solidFill>
            </a:endParaRPr>
          </a:p>
          <a:p>
            <a:pPr marL="1028700" lvl="1" indent="-571500">
              <a:buFont typeface="+mj-lt"/>
              <a:buAutoNum type="alphaUcPeriod"/>
            </a:pPr>
            <a:r>
              <a:rPr lang="fr-FR" dirty="0" err="1">
                <a:solidFill>
                  <a:schemeClr val="bg1">
                    <a:lumMod val="50000"/>
                  </a:schemeClr>
                </a:solidFill>
              </a:rPr>
              <a:t>European</a:t>
            </a:r>
            <a:r>
              <a:rPr lang="fr-FR" dirty="0">
                <a:solidFill>
                  <a:schemeClr val="bg1">
                    <a:lumMod val="50000"/>
                  </a:schemeClr>
                </a:solidFill>
              </a:rPr>
              <a:t> </a:t>
            </a:r>
            <a:r>
              <a:rPr lang="fr-FR" dirty="0" err="1">
                <a:solidFill>
                  <a:schemeClr val="bg1">
                    <a:lumMod val="50000"/>
                  </a:schemeClr>
                </a:solidFill>
              </a:rPr>
              <a:t>eel</a:t>
            </a:r>
            <a:r>
              <a:rPr lang="fr-FR" dirty="0">
                <a:solidFill>
                  <a:schemeClr val="bg1">
                    <a:lumMod val="50000"/>
                  </a:schemeClr>
                </a:solidFill>
              </a:rPr>
              <a:t> – Life cycle</a:t>
            </a:r>
          </a:p>
          <a:p>
            <a:pPr marL="1028700" lvl="1" indent="-571500">
              <a:buFont typeface="+mj-lt"/>
              <a:buAutoNum type="alphaUcPeriod"/>
            </a:pPr>
            <a:r>
              <a:rPr lang="fr-FR" dirty="0">
                <a:solidFill>
                  <a:schemeClr val="bg1">
                    <a:lumMod val="50000"/>
                  </a:schemeClr>
                </a:solidFill>
              </a:rPr>
              <a:t>Natural habitat &amp; </a:t>
            </a:r>
            <a:r>
              <a:rPr lang="fr-FR" dirty="0" err="1">
                <a:solidFill>
                  <a:schemeClr val="bg1">
                    <a:lumMod val="50000"/>
                  </a:schemeClr>
                </a:solidFill>
              </a:rPr>
              <a:t>current</a:t>
            </a:r>
            <a:r>
              <a:rPr lang="fr-FR" dirty="0">
                <a:solidFill>
                  <a:schemeClr val="bg1">
                    <a:lumMod val="50000"/>
                  </a:schemeClr>
                </a:solidFill>
              </a:rPr>
              <a:t> situation</a:t>
            </a:r>
          </a:p>
          <a:p>
            <a:pPr marL="1028700" lvl="1" indent="-571500">
              <a:buFont typeface="+mj-lt"/>
              <a:buAutoNum type="alphaUcPeriod"/>
            </a:pPr>
            <a:r>
              <a:rPr lang="fr-FR" dirty="0">
                <a:solidFill>
                  <a:schemeClr val="bg1">
                    <a:lumMod val="50000"/>
                  </a:schemeClr>
                </a:solidFill>
              </a:rPr>
              <a:t>Migration: </a:t>
            </a:r>
            <a:r>
              <a:rPr lang="fr-FR" dirty="0" err="1">
                <a:solidFill>
                  <a:schemeClr val="bg1">
                    <a:lumMod val="50000"/>
                  </a:schemeClr>
                </a:solidFill>
              </a:rPr>
              <a:t>dynamics</a:t>
            </a:r>
            <a:r>
              <a:rPr lang="fr-FR" dirty="0">
                <a:solidFill>
                  <a:schemeClr val="bg1">
                    <a:lumMod val="50000"/>
                  </a:schemeClr>
                </a:solidFill>
              </a:rPr>
              <a:t> &amp; drivers</a:t>
            </a:r>
          </a:p>
          <a:p>
            <a:pPr marL="1028700" lvl="1" indent="-571500">
              <a:buFont typeface="+mj-lt"/>
              <a:buAutoNum type="alphaUcPeriod"/>
            </a:pPr>
            <a:r>
              <a:rPr lang="fr-FR" dirty="0" err="1">
                <a:solidFill>
                  <a:schemeClr val="bg1">
                    <a:lumMod val="50000"/>
                  </a:schemeClr>
                </a:solidFill>
              </a:rPr>
              <a:t>Fatty</a:t>
            </a:r>
            <a:r>
              <a:rPr lang="fr-FR" dirty="0">
                <a:solidFill>
                  <a:schemeClr val="bg1">
                    <a:lumMod val="50000"/>
                  </a:schemeClr>
                </a:solidFill>
              </a:rPr>
              <a:t> </a:t>
            </a:r>
            <a:r>
              <a:rPr lang="fr-FR" dirty="0" err="1">
                <a:solidFill>
                  <a:schemeClr val="bg1">
                    <a:lumMod val="50000"/>
                  </a:schemeClr>
                </a:solidFill>
              </a:rPr>
              <a:t>acids</a:t>
            </a:r>
            <a:r>
              <a:rPr lang="fr-FR" dirty="0">
                <a:solidFill>
                  <a:schemeClr val="bg1">
                    <a:lumMod val="50000"/>
                  </a:schemeClr>
                </a:solidFill>
              </a:rPr>
              <a:t> &amp; </a:t>
            </a:r>
            <a:r>
              <a:rPr lang="fr-FR" dirty="0" err="1">
                <a:solidFill>
                  <a:schemeClr val="bg1">
                    <a:lumMod val="50000"/>
                  </a:schemeClr>
                </a:solidFill>
              </a:rPr>
              <a:t>fish</a:t>
            </a:r>
            <a:endParaRPr lang="fr-FR" dirty="0">
              <a:solidFill>
                <a:schemeClr val="bg1">
                  <a:lumMod val="50000"/>
                </a:schemeClr>
              </a:solidFill>
            </a:endParaRPr>
          </a:p>
          <a:p>
            <a:pPr marL="1028700" lvl="1" indent="-571500">
              <a:buFont typeface="+mj-lt"/>
              <a:buAutoNum type="alphaUcPeriod"/>
            </a:pPr>
            <a:r>
              <a:rPr lang="fr-FR" dirty="0">
                <a:solidFill>
                  <a:schemeClr val="bg1">
                    <a:lumMod val="50000"/>
                  </a:schemeClr>
                </a:solidFill>
              </a:rPr>
              <a:t>Objectives</a:t>
            </a:r>
            <a:endParaRPr lang="nl-BE" dirty="0">
              <a:solidFill>
                <a:schemeClr val="bg1">
                  <a:lumMod val="50000"/>
                </a:schemeClr>
              </a:solidFill>
            </a:endParaRPr>
          </a:p>
          <a:p>
            <a:pPr marL="571500" indent="-571500">
              <a:buFont typeface="+mj-lt"/>
              <a:buAutoNum type="romanUcPeriod"/>
            </a:pPr>
            <a:r>
              <a:rPr lang="nl-BE" dirty="0" err="1">
                <a:solidFill>
                  <a:schemeClr val="bg1">
                    <a:lumMod val="50000"/>
                  </a:schemeClr>
                </a:solidFill>
              </a:rPr>
              <a:t>Materials</a:t>
            </a:r>
            <a:r>
              <a:rPr lang="nl-BE" dirty="0">
                <a:solidFill>
                  <a:schemeClr val="bg1">
                    <a:lumMod val="50000"/>
                  </a:schemeClr>
                </a:solidFill>
              </a:rPr>
              <a:t> &amp; </a:t>
            </a:r>
            <a:r>
              <a:rPr lang="nl-BE" dirty="0" err="1">
                <a:solidFill>
                  <a:schemeClr val="bg1">
                    <a:lumMod val="50000"/>
                  </a:schemeClr>
                </a:solidFill>
              </a:rPr>
              <a:t>methods</a:t>
            </a:r>
            <a:endParaRPr lang="nl-BE" dirty="0">
              <a:solidFill>
                <a:schemeClr val="bg1">
                  <a:lumMod val="50000"/>
                </a:schemeClr>
              </a:solidFill>
            </a:endParaRPr>
          </a:p>
          <a:p>
            <a:pPr marL="1028700" lvl="1" indent="-571500">
              <a:buFont typeface="+mj-lt"/>
              <a:buAutoNum type="alphaUcPeriod"/>
            </a:pPr>
            <a:r>
              <a:rPr lang="en-GB" dirty="0">
                <a:solidFill>
                  <a:schemeClr val="bg1">
                    <a:lumMod val="50000"/>
                  </a:schemeClr>
                </a:solidFill>
              </a:rPr>
              <a:t>Study area</a:t>
            </a:r>
          </a:p>
          <a:p>
            <a:pPr marL="1028700" lvl="1" indent="-571500">
              <a:buFont typeface="+mj-lt"/>
              <a:buAutoNum type="alphaUcPeriod"/>
            </a:pPr>
            <a:r>
              <a:rPr lang="en-GB" dirty="0">
                <a:solidFill>
                  <a:schemeClr val="bg1">
                    <a:lumMod val="50000"/>
                  </a:schemeClr>
                </a:solidFill>
              </a:rPr>
              <a:t>Sampling methods</a:t>
            </a:r>
          </a:p>
          <a:p>
            <a:pPr lvl="2"/>
            <a:r>
              <a:rPr lang="en-GB" dirty="0">
                <a:solidFill>
                  <a:schemeClr val="bg1">
                    <a:lumMod val="50000"/>
                  </a:schemeClr>
                </a:solidFill>
              </a:rPr>
              <a:t>Artificial substrates</a:t>
            </a:r>
          </a:p>
          <a:p>
            <a:pPr lvl="2"/>
            <a:r>
              <a:rPr lang="en-GB" dirty="0">
                <a:solidFill>
                  <a:schemeClr val="bg1">
                    <a:lumMod val="50000"/>
                  </a:schemeClr>
                </a:solidFill>
              </a:rPr>
              <a:t>Lift nets</a:t>
            </a:r>
          </a:p>
          <a:p>
            <a:pPr lvl="2"/>
            <a:r>
              <a:rPr lang="en-GB" dirty="0">
                <a:solidFill>
                  <a:schemeClr val="bg1">
                    <a:lumMod val="50000"/>
                  </a:schemeClr>
                </a:solidFill>
              </a:rPr>
              <a:t>Glass eel ladders</a:t>
            </a:r>
          </a:p>
          <a:p>
            <a:pPr marL="1028700" lvl="1" indent="-571500">
              <a:buFont typeface="+mj-lt"/>
              <a:buAutoNum type="alphaUcPeriod"/>
            </a:pPr>
            <a:r>
              <a:rPr lang="en-GB" dirty="0">
                <a:solidFill>
                  <a:schemeClr val="bg1">
                    <a:lumMod val="50000"/>
                  </a:schemeClr>
                </a:solidFill>
              </a:rPr>
              <a:t>Parameters &amp; Statistical analysis</a:t>
            </a:r>
            <a:endParaRPr lang="nl-BE" dirty="0">
              <a:solidFill>
                <a:schemeClr val="bg1">
                  <a:lumMod val="50000"/>
                </a:schemeClr>
              </a:solidFill>
            </a:endParaRPr>
          </a:p>
          <a:p>
            <a:pPr marL="571500" indent="-571500">
              <a:buFont typeface="+mj-lt"/>
              <a:buAutoNum type="romanUcPeriod"/>
            </a:pPr>
            <a:r>
              <a:rPr lang="nl-BE" dirty="0" err="1">
                <a:solidFill>
                  <a:schemeClr val="bg1">
                    <a:lumMod val="50000"/>
                  </a:schemeClr>
                </a:solidFill>
              </a:rPr>
              <a:t>Results</a:t>
            </a:r>
            <a:endParaRPr lang="nl-BE" dirty="0">
              <a:solidFill>
                <a:schemeClr val="bg1">
                  <a:lumMod val="50000"/>
                </a:schemeClr>
              </a:solidFill>
            </a:endParaRPr>
          </a:p>
          <a:p>
            <a:pPr marL="1028700" lvl="1" indent="-571500">
              <a:buFont typeface="+mj-lt"/>
              <a:buAutoNum type="alphaUcPeriod"/>
            </a:pPr>
            <a:r>
              <a:rPr lang="en-GB" dirty="0">
                <a:solidFill>
                  <a:schemeClr val="bg1">
                    <a:lumMod val="50000"/>
                  </a:schemeClr>
                </a:solidFill>
              </a:rPr>
              <a:t>Diet</a:t>
            </a:r>
          </a:p>
          <a:p>
            <a:pPr marL="1028700" lvl="1" indent="-571500">
              <a:buFont typeface="+mj-lt"/>
              <a:buAutoNum type="alphaUcPeriod"/>
            </a:pPr>
            <a:r>
              <a:rPr lang="en-GB" dirty="0">
                <a:solidFill>
                  <a:schemeClr val="bg1">
                    <a:lumMod val="50000"/>
                  </a:schemeClr>
                </a:solidFill>
              </a:rPr>
              <a:t>Artificial Substrates</a:t>
            </a:r>
          </a:p>
          <a:p>
            <a:pPr marL="1028700" lvl="1" indent="-571500">
              <a:buFont typeface="+mj-lt"/>
              <a:buAutoNum type="alphaUcPeriod"/>
            </a:pPr>
            <a:r>
              <a:rPr lang="en-GB" dirty="0">
                <a:solidFill>
                  <a:schemeClr val="bg1">
                    <a:lumMod val="50000"/>
                  </a:schemeClr>
                </a:solidFill>
              </a:rPr>
              <a:t>Eel ladder</a:t>
            </a:r>
          </a:p>
          <a:p>
            <a:pPr marL="1028700" lvl="1" indent="-571500">
              <a:buFont typeface="+mj-lt"/>
              <a:buAutoNum type="alphaUcPeriod"/>
            </a:pPr>
            <a:r>
              <a:rPr lang="en-GB" dirty="0">
                <a:solidFill>
                  <a:schemeClr val="bg1">
                    <a:lumMod val="50000"/>
                  </a:schemeClr>
                </a:solidFill>
              </a:rPr>
              <a:t>Fatty acid analysis</a:t>
            </a:r>
          </a:p>
          <a:p>
            <a:pPr marL="571500" indent="-571500">
              <a:buFont typeface="+mj-lt"/>
              <a:buAutoNum type="romanUcPeriod"/>
            </a:pPr>
            <a:r>
              <a:rPr lang="nl-BE" dirty="0" err="1">
                <a:solidFill>
                  <a:schemeClr val="bg1">
                    <a:lumMod val="50000"/>
                  </a:schemeClr>
                </a:solidFill>
              </a:rPr>
              <a:t>Discussion</a:t>
            </a:r>
            <a:r>
              <a:rPr lang="nl-BE" dirty="0">
                <a:solidFill>
                  <a:schemeClr val="bg1">
                    <a:lumMod val="50000"/>
                  </a:schemeClr>
                </a:solidFill>
              </a:rPr>
              <a:t> </a:t>
            </a:r>
          </a:p>
          <a:p>
            <a:pPr marL="571500" indent="-571500">
              <a:buFont typeface="+mj-lt"/>
              <a:buAutoNum type="romanUcPeriod"/>
            </a:pPr>
            <a:r>
              <a:rPr lang="nl-BE" dirty="0" err="1">
                <a:solidFill>
                  <a:schemeClr val="tx1">
                    <a:lumMod val="95000"/>
                    <a:lumOff val="5000"/>
                  </a:schemeClr>
                </a:solidFill>
              </a:rPr>
              <a:t>Conclusion</a:t>
            </a:r>
            <a:r>
              <a:rPr lang="nl-BE" dirty="0">
                <a:solidFill>
                  <a:schemeClr val="tx1">
                    <a:lumMod val="95000"/>
                    <a:lumOff val="5000"/>
                  </a:schemeClr>
                </a:solidFill>
              </a:rPr>
              <a:t> &amp; take-home </a:t>
            </a:r>
            <a:r>
              <a:rPr lang="nl-BE" dirty="0" err="1">
                <a:solidFill>
                  <a:schemeClr val="tx1">
                    <a:lumMod val="95000"/>
                    <a:lumOff val="5000"/>
                  </a:schemeClr>
                </a:solidFill>
              </a:rPr>
              <a:t>message</a:t>
            </a:r>
            <a:endParaRPr lang="nl-BE" dirty="0">
              <a:solidFill>
                <a:schemeClr val="tx1">
                  <a:lumMod val="95000"/>
                  <a:lumOff val="5000"/>
                </a:schemeClr>
              </a:solidFill>
            </a:endParaRPr>
          </a:p>
          <a:p>
            <a:pPr marL="571500" indent="-571500">
              <a:buFont typeface="+mj-lt"/>
              <a:buAutoNum type="romanUcPeriod"/>
            </a:pPr>
            <a:endParaRPr lang="en-GB" dirty="0"/>
          </a:p>
        </p:txBody>
      </p:sp>
      <p:pic>
        <p:nvPicPr>
          <p:cNvPr id="6" name="Afbeelding 5">
            <a:extLst>
              <a:ext uri="{FF2B5EF4-FFF2-40B4-BE49-F238E27FC236}">
                <a16:creationId xmlns:a16="http://schemas.microsoft.com/office/drawing/2014/main" id="{1A678EC7-35EC-4CE7-A54C-8C7A2A66D5DA}"/>
              </a:ext>
            </a:extLst>
          </p:cNvPr>
          <p:cNvPicPr>
            <a:picLocks noChangeAspect="1"/>
          </p:cNvPicPr>
          <p:nvPr/>
        </p:nvPicPr>
        <p:blipFill rotWithShape="1">
          <a:blip r:embed="rId2">
            <a:extLst>
              <a:ext uri="{28A0092B-C50C-407E-A947-70E740481C1C}">
                <a14:useLocalDpi xmlns:a14="http://schemas.microsoft.com/office/drawing/2010/main" val="0"/>
              </a:ext>
            </a:extLst>
          </a:blip>
          <a:srcRect l="15500" r="44250"/>
          <a:stretch/>
        </p:blipFill>
        <p:spPr>
          <a:xfrm>
            <a:off x="7284720" y="0"/>
            <a:ext cx="4907280" cy="6858000"/>
          </a:xfrm>
          <a:prstGeom prst="rect">
            <a:avLst/>
          </a:prstGeom>
        </p:spPr>
      </p:pic>
    </p:spTree>
    <p:extLst>
      <p:ext uri="{BB962C8B-B14F-4D97-AF65-F5344CB8AC3E}">
        <p14:creationId xmlns:p14="http://schemas.microsoft.com/office/powerpoint/2010/main" val="509251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196DB6-678D-48F8-AE6F-B198A327DE1A}"/>
              </a:ext>
            </a:extLst>
          </p:cNvPr>
          <p:cNvSpPr>
            <a:spLocks noGrp="1"/>
          </p:cNvSpPr>
          <p:nvPr>
            <p:ph type="title"/>
          </p:nvPr>
        </p:nvSpPr>
        <p:spPr/>
        <p:txBody>
          <a:bodyPr/>
          <a:lstStyle/>
          <a:p>
            <a:r>
              <a:rPr lang="nl-BE" dirty="0" err="1"/>
              <a:t>Conclusion</a:t>
            </a:r>
            <a:r>
              <a:rPr lang="nl-BE" dirty="0"/>
              <a:t> &amp; take-home </a:t>
            </a:r>
            <a:r>
              <a:rPr lang="nl-BE" dirty="0" err="1"/>
              <a:t>message</a:t>
            </a:r>
            <a:endParaRPr lang="nl-BE" dirty="0"/>
          </a:p>
        </p:txBody>
      </p:sp>
      <p:sp>
        <p:nvSpPr>
          <p:cNvPr id="3" name="Tijdelijke aanduiding voor inhoud 2">
            <a:extLst>
              <a:ext uri="{FF2B5EF4-FFF2-40B4-BE49-F238E27FC236}">
                <a16:creationId xmlns:a16="http://schemas.microsoft.com/office/drawing/2014/main" id="{DF9423A1-2543-4D51-954B-171CCE9A207F}"/>
              </a:ext>
            </a:extLst>
          </p:cNvPr>
          <p:cNvSpPr>
            <a:spLocks noGrp="1"/>
          </p:cNvSpPr>
          <p:nvPr>
            <p:ph idx="1"/>
          </p:nvPr>
        </p:nvSpPr>
        <p:spPr>
          <a:xfrm>
            <a:off x="838200" y="2091217"/>
            <a:ext cx="10515600" cy="3182310"/>
          </a:xfrm>
        </p:spPr>
        <p:txBody>
          <a:bodyPr/>
          <a:lstStyle/>
          <a:p>
            <a:r>
              <a:rPr lang="nl-BE" dirty="0" err="1"/>
              <a:t>Substantial</a:t>
            </a:r>
            <a:r>
              <a:rPr lang="nl-BE" dirty="0"/>
              <a:t> </a:t>
            </a:r>
            <a:r>
              <a:rPr lang="nl-BE" dirty="0" err="1"/>
              <a:t>glass</a:t>
            </a:r>
            <a:r>
              <a:rPr lang="nl-BE" dirty="0"/>
              <a:t> </a:t>
            </a:r>
            <a:r>
              <a:rPr lang="nl-BE" dirty="0" err="1"/>
              <a:t>eel</a:t>
            </a:r>
            <a:r>
              <a:rPr lang="nl-BE" dirty="0"/>
              <a:t> recruitment in </a:t>
            </a:r>
            <a:r>
              <a:rPr lang="nl-BE" dirty="0" err="1"/>
              <a:t>the</a:t>
            </a:r>
            <a:r>
              <a:rPr lang="nl-BE" dirty="0"/>
              <a:t> V-A </a:t>
            </a:r>
            <a:r>
              <a:rPr lang="nl-BE" dirty="0" err="1"/>
              <a:t>canal</a:t>
            </a:r>
            <a:br>
              <a:rPr lang="nl-BE" dirty="0"/>
            </a:br>
            <a:endParaRPr lang="nl-BE" dirty="0"/>
          </a:p>
          <a:p>
            <a:r>
              <a:rPr lang="nl-BE" dirty="0" err="1"/>
              <a:t>Glass</a:t>
            </a:r>
            <a:r>
              <a:rPr lang="nl-BE" dirty="0"/>
              <a:t> </a:t>
            </a:r>
            <a:r>
              <a:rPr lang="nl-BE" dirty="0" err="1"/>
              <a:t>eels</a:t>
            </a:r>
            <a:r>
              <a:rPr lang="nl-BE" dirty="0"/>
              <a:t> do feed in </a:t>
            </a:r>
            <a:r>
              <a:rPr lang="nl-BE" dirty="0" err="1"/>
              <a:t>the</a:t>
            </a:r>
            <a:r>
              <a:rPr lang="nl-BE" dirty="0"/>
              <a:t> </a:t>
            </a:r>
            <a:r>
              <a:rPr lang="nl-BE" dirty="0" err="1"/>
              <a:t>canal</a:t>
            </a:r>
            <a:r>
              <a:rPr lang="nl-BE" dirty="0"/>
              <a:t>, </a:t>
            </a:r>
            <a:r>
              <a:rPr lang="nl-BE" dirty="0" err="1"/>
              <a:t>increase</a:t>
            </a:r>
            <a:r>
              <a:rPr lang="nl-BE" dirty="0"/>
              <a:t> in CF in settlers</a:t>
            </a:r>
          </a:p>
          <a:p>
            <a:pPr lvl="1"/>
            <a:r>
              <a:rPr lang="nl-BE" dirty="0"/>
              <a:t>CF </a:t>
            </a:r>
            <a:r>
              <a:rPr lang="nl-BE" dirty="0" err="1"/>
              <a:t>not</a:t>
            </a:r>
            <a:r>
              <a:rPr lang="nl-BE" dirty="0"/>
              <a:t> </a:t>
            </a:r>
            <a:r>
              <a:rPr lang="nl-BE" dirty="0" err="1"/>
              <a:t>linked</a:t>
            </a:r>
            <a:r>
              <a:rPr lang="nl-BE" dirty="0"/>
              <a:t> </a:t>
            </a:r>
            <a:r>
              <a:rPr lang="nl-BE" dirty="0" err="1"/>
              <a:t>to</a:t>
            </a:r>
            <a:r>
              <a:rPr lang="nl-BE" dirty="0"/>
              <a:t> </a:t>
            </a:r>
            <a:r>
              <a:rPr lang="nl-BE" dirty="0" err="1"/>
              <a:t>fullness</a:t>
            </a:r>
            <a:r>
              <a:rPr lang="nl-BE" dirty="0"/>
              <a:t>, </a:t>
            </a:r>
            <a:r>
              <a:rPr lang="nl-BE" dirty="0" err="1"/>
              <a:t>probably</a:t>
            </a:r>
            <a:r>
              <a:rPr lang="nl-BE" dirty="0"/>
              <a:t> </a:t>
            </a:r>
            <a:r>
              <a:rPr lang="nl-BE" dirty="0" err="1"/>
              <a:t>role</a:t>
            </a:r>
            <a:r>
              <a:rPr lang="nl-BE" dirty="0"/>
              <a:t> of </a:t>
            </a:r>
            <a:r>
              <a:rPr lang="nl-BE" dirty="0" err="1"/>
              <a:t>dietary</a:t>
            </a:r>
            <a:r>
              <a:rPr lang="nl-BE" dirty="0"/>
              <a:t> </a:t>
            </a:r>
            <a:r>
              <a:rPr lang="nl-BE" dirty="0" err="1"/>
              <a:t>quality</a:t>
            </a:r>
            <a:br>
              <a:rPr lang="nl-BE" dirty="0"/>
            </a:br>
            <a:endParaRPr lang="nl-BE" dirty="0"/>
          </a:p>
          <a:p>
            <a:r>
              <a:rPr lang="nl-BE" dirty="0"/>
              <a:t>Baseline </a:t>
            </a:r>
            <a:r>
              <a:rPr lang="nl-BE" dirty="0" err="1"/>
              <a:t>study</a:t>
            </a:r>
            <a:r>
              <a:rPr lang="nl-BE" dirty="0"/>
              <a:t> of FA </a:t>
            </a:r>
            <a:r>
              <a:rPr lang="nl-BE" dirty="0" err="1"/>
              <a:t>profiles</a:t>
            </a:r>
            <a:r>
              <a:rPr lang="nl-BE" dirty="0"/>
              <a:t> </a:t>
            </a:r>
            <a:r>
              <a:rPr lang="nl-BE" dirty="0" err="1"/>
              <a:t>shifts</a:t>
            </a:r>
            <a:r>
              <a:rPr lang="nl-BE" dirty="0"/>
              <a:t> in </a:t>
            </a:r>
            <a:r>
              <a:rPr lang="nl-BE" dirty="0" err="1"/>
              <a:t>glass</a:t>
            </a:r>
            <a:r>
              <a:rPr lang="nl-BE" dirty="0"/>
              <a:t> </a:t>
            </a:r>
            <a:r>
              <a:rPr lang="nl-BE" dirty="0" err="1"/>
              <a:t>eel</a:t>
            </a:r>
            <a:r>
              <a:rPr lang="nl-BE" dirty="0"/>
              <a:t> </a:t>
            </a:r>
            <a:r>
              <a:rPr lang="nl-BE" dirty="0" err="1"/>
              <a:t>reveals</a:t>
            </a:r>
            <a:r>
              <a:rPr lang="nl-BE" dirty="0"/>
              <a:t> </a:t>
            </a:r>
            <a:r>
              <a:rPr lang="nl-BE" dirty="0" err="1"/>
              <a:t>interesting</a:t>
            </a:r>
            <a:r>
              <a:rPr lang="nl-BE" dirty="0"/>
              <a:t> </a:t>
            </a:r>
            <a:r>
              <a:rPr lang="nl-BE" dirty="0" err="1"/>
              <a:t>patterns</a:t>
            </a:r>
            <a:r>
              <a:rPr lang="nl-BE" dirty="0"/>
              <a:t>, </a:t>
            </a:r>
            <a:r>
              <a:rPr lang="nl-BE" dirty="0" err="1"/>
              <a:t>further</a:t>
            </a:r>
            <a:r>
              <a:rPr lang="nl-BE" dirty="0"/>
              <a:t> research </a:t>
            </a:r>
            <a:r>
              <a:rPr lang="nl-BE" dirty="0" err="1"/>
              <a:t>needed</a:t>
            </a:r>
            <a:endParaRPr lang="nl-BE" dirty="0"/>
          </a:p>
        </p:txBody>
      </p:sp>
    </p:spTree>
    <p:extLst>
      <p:ext uri="{BB962C8B-B14F-4D97-AF65-F5344CB8AC3E}">
        <p14:creationId xmlns:p14="http://schemas.microsoft.com/office/powerpoint/2010/main" val="311332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2B209-DF56-4247-BC41-6C1D21C371BD}"/>
              </a:ext>
            </a:extLst>
          </p:cNvPr>
          <p:cNvSpPr>
            <a:spLocks noGrp="1"/>
          </p:cNvSpPr>
          <p:nvPr>
            <p:ph type="title"/>
          </p:nvPr>
        </p:nvSpPr>
        <p:spPr>
          <a:xfrm>
            <a:off x="2130941" y="4104169"/>
            <a:ext cx="2670543" cy="861348"/>
          </a:xfrm>
        </p:spPr>
        <p:txBody>
          <a:bodyPr>
            <a:noAutofit/>
          </a:bodyPr>
          <a:lstStyle/>
          <a:p>
            <a:r>
              <a:rPr lang="nl-BE" sz="2400" dirty="0" err="1"/>
              <a:t>Acknowledgements</a:t>
            </a:r>
            <a:endParaRPr lang="en-GB" sz="2400" dirty="0"/>
          </a:p>
        </p:txBody>
      </p:sp>
      <p:sp>
        <p:nvSpPr>
          <p:cNvPr id="3" name="Tijdelijke aanduiding voor inhoud 2">
            <a:extLst>
              <a:ext uri="{FF2B5EF4-FFF2-40B4-BE49-F238E27FC236}">
                <a16:creationId xmlns:a16="http://schemas.microsoft.com/office/drawing/2014/main" id="{A6E0CB02-57A5-445D-9BCD-E66C46436EE8}"/>
              </a:ext>
            </a:extLst>
          </p:cNvPr>
          <p:cNvSpPr>
            <a:spLocks noGrp="1"/>
          </p:cNvSpPr>
          <p:nvPr>
            <p:ph idx="1"/>
          </p:nvPr>
        </p:nvSpPr>
        <p:spPr>
          <a:xfrm>
            <a:off x="795669" y="5125413"/>
            <a:ext cx="2670543" cy="1583698"/>
          </a:xfrm>
        </p:spPr>
        <p:txBody>
          <a:bodyPr>
            <a:normAutofit fontScale="47500" lnSpcReduction="20000"/>
          </a:bodyPr>
          <a:lstStyle/>
          <a:p>
            <a:r>
              <a:rPr lang="nl-BE" dirty="0" err="1"/>
              <a:t>Pieterjan</a:t>
            </a:r>
            <a:r>
              <a:rPr lang="nl-BE" dirty="0"/>
              <a:t> Verhelst</a:t>
            </a:r>
          </a:p>
          <a:p>
            <a:r>
              <a:rPr lang="nl-BE" dirty="0"/>
              <a:t>Jeroen Van Wichelen</a:t>
            </a:r>
          </a:p>
          <a:p>
            <a:r>
              <a:rPr lang="nl-BE" dirty="0"/>
              <a:t>Marleen De </a:t>
            </a:r>
            <a:r>
              <a:rPr lang="nl-BE" dirty="0" err="1"/>
              <a:t>Troch</a:t>
            </a:r>
            <a:endParaRPr lang="nl-BE" dirty="0"/>
          </a:p>
          <a:p>
            <a:r>
              <a:rPr lang="nl-BE" dirty="0"/>
              <a:t>Bruno </a:t>
            </a:r>
            <a:r>
              <a:rPr lang="nl-BE" dirty="0" err="1"/>
              <a:t>Vlaeminck</a:t>
            </a:r>
            <a:endParaRPr lang="nl-BE" dirty="0"/>
          </a:p>
          <a:p>
            <a:r>
              <a:rPr lang="nl-BE" dirty="0"/>
              <a:t>Janne </a:t>
            </a:r>
            <a:r>
              <a:rPr lang="nl-BE" dirty="0" err="1"/>
              <a:t>Simoens</a:t>
            </a:r>
            <a:endParaRPr lang="nl-BE" dirty="0"/>
          </a:p>
          <a:p>
            <a:r>
              <a:rPr lang="nl-BE" dirty="0" err="1"/>
              <a:t>And</a:t>
            </a:r>
            <a:r>
              <a:rPr lang="nl-BE" dirty="0"/>
              <a:t> </a:t>
            </a:r>
            <a:r>
              <a:rPr lang="nl-BE" dirty="0" err="1"/>
              <a:t>many</a:t>
            </a:r>
            <a:r>
              <a:rPr lang="nl-BE" dirty="0"/>
              <a:t> </a:t>
            </a:r>
            <a:r>
              <a:rPr lang="nl-BE" dirty="0" err="1"/>
              <a:t>many</a:t>
            </a:r>
            <a:r>
              <a:rPr lang="nl-BE" dirty="0"/>
              <a:t> more!</a:t>
            </a:r>
          </a:p>
          <a:p>
            <a:endParaRPr lang="en-GB" dirty="0"/>
          </a:p>
        </p:txBody>
      </p:sp>
      <p:pic>
        <p:nvPicPr>
          <p:cNvPr id="4" name="Afbeelding 3">
            <a:extLst>
              <a:ext uri="{FF2B5EF4-FFF2-40B4-BE49-F238E27FC236}">
                <a16:creationId xmlns:a16="http://schemas.microsoft.com/office/drawing/2014/main" id="{6AAC2C93-6282-4CB8-BF6F-EC9814861FCA}"/>
              </a:ext>
            </a:extLst>
          </p:cNvPr>
          <p:cNvPicPr/>
          <p:nvPr/>
        </p:nvPicPr>
        <p:blipFill rotWithShape="1">
          <a:blip r:embed="rId3" cstate="print">
            <a:extLst>
              <a:ext uri="{28A0092B-C50C-407E-A947-70E740481C1C}">
                <a14:useLocalDpi xmlns:a14="http://schemas.microsoft.com/office/drawing/2010/main" val="0"/>
              </a:ext>
            </a:extLst>
          </a:blip>
          <a:srcRect l="22487" t="19947" r="21701" b="21169"/>
          <a:stretch/>
        </p:blipFill>
        <p:spPr bwMode="auto">
          <a:xfrm rot="5400000">
            <a:off x="6438900" y="1104902"/>
            <a:ext cx="6857999" cy="4648200"/>
          </a:xfrm>
          <a:prstGeom prst="rect">
            <a:avLst/>
          </a:prstGeom>
          <a:ln>
            <a:noFill/>
          </a:ln>
          <a:extLst>
            <a:ext uri="{53640926-AAD7-44D8-BBD7-CCE9431645EC}">
              <a14:shadowObscured xmlns:a14="http://schemas.microsoft.com/office/drawing/2010/main"/>
            </a:ext>
          </a:extLst>
        </p:spPr>
      </p:pic>
      <p:pic>
        <p:nvPicPr>
          <p:cNvPr id="5" name="Afbeelding 4">
            <a:extLst>
              <a:ext uri="{FF2B5EF4-FFF2-40B4-BE49-F238E27FC236}">
                <a16:creationId xmlns:a16="http://schemas.microsoft.com/office/drawing/2014/main" id="{AC72014A-C58A-4CCA-9220-5DD82A7C4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0593" y="4769944"/>
            <a:ext cx="2732323" cy="1366162"/>
          </a:xfrm>
          <a:prstGeom prst="rect">
            <a:avLst/>
          </a:prstGeom>
        </p:spPr>
      </p:pic>
      <p:pic>
        <p:nvPicPr>
          <p:cNvPr id="6" name="Afbeelding 5">
            <a:extLst>
              <a:ext uri="{FF2B5EF4-FFF2-40B4-BE49-F238E27FC236}">
                <a16:creationId xmlns:a16="http://schemas.microsoft.com/office/drawing/2014/main" id="{56273232-612F-4649-A9DC-9C1F629185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1008" y="6274738"/>
            <a:ext cx="4314858" cy="550399"/>
          </a:xfrm>
          <a:prstGeom prst="rect">
            <a:avLst/>
          </a:prstGeom>
        </p:spPr>
      </p:pic>
      <p:pic>
        <p:nvPicPr>
          <p:cNvPr id="7" name="Afbeelding 6">
            <a:extLst>
              <a:ext uri="{FF2B5EF4-FFF2-40B4-BE49-F238E27FC236}">
                <a16:creationId xmlns:a16="http://schemas.microsoft.com/office/drawing/2014/main" id="{B87BF8D7-678F-4881-8CE2-EF7EAC8ED092}"/>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863" t="8734" r="6434" b="9288"/>
          <a:stretch/>
        </p:blipFill>
        <p:spPr>
          <a:xfrm>
            <a:off x="3125972" y="4837813"/>
            <a:ext cx="1716395" cy="1298293"/>
          </a:xfrm>
          <a:prstGeom prst="rect">
            <a:avLst/>
          </a:prstGeom>
        </p:spPr>
      </p:pic>
      <p:sp>
        <p:nvSpPr>
          <p:cNvPr id="8" name="Tekstvak 7">
            <a:extLst>
              <a:ext uri="{FF2B5EF4-FFF2-40B4-BE49-F238E27FC236}">
                <a16:creationId xmlns:a16="http://schemas.microsoft.com/office/drawing/2014/main" id="{A8E61CE2-FEE0-45D3-8AE0-45FE770712AD}"/>
              </a:ext>
            </a:extLst>
          </p:cNvPr>
          <p:cNvSpPr txBox="1"/>
          <p:nvPr/>
        </p:nvSpPr>
        <p:spPr>
          <a:xfrm>
            <a:off x="1362357" y="2223728"/>
            <a:ext cx="5243624" cy="1200329"/>
          </a:xfrm>
          <a:prstGeom prst="rect">
            <a:avLst/>
          </a:prstGeom>
          <a:noFill/>
        </p:spPr>
        <p:txBody>
          <a:bodyPr wrap="square" rtlCol="0">
            <a:spAutoFit/>
          </a:bodyPr>
          <a:lstStyle/>
          <a:p>
            <a:r>
              <a:rPr lang="nl-BE" sz="3600" dirty="0" err="1"/>
              <a:t>Thanks</a:t>
            </a:r>
            <a:r>
              <a:rPr lang="nl-BE" sz="3600" dirty="0"/>
              <a:t> </a:t>
            </a:r>
            <a:r>
              <a:rPr lang="nl-BE" sz="3600" dirty="0" err="1"/>
              <a:t>for</a:t>
            </a:r>
            <a:r>
              <a:rPr lang="nl-BE" sz="3600" dirty="0"/>
              <a:t> </a:t>
            </a:r>
            <a:r>
              <a:rPr lang="nl-BE" sz="3600" dirty="0" err="1"/>
              <a:t>your</a:t>
            </a:r>
            <a:r>
              <a:rPr lang="nl-BE" sz="3600" dirty="0"/>
              <a:t> attention!</a:t>
            </a:r>
          </a:p>
          <a:p>
            <a:r>
              <a:rPr lang="nl-BE" sz="3600" dirty="0"/>
              <a:t>- </a:t>
            </a:r>
            <a:r>
              <a:rPr lang="nl-BE" sz="3600" dirty="0" err="1"/>
              <a:t>Any</a:t>
            </a:r>
            <a:r>
              <a:rPr lang="nl-BE" sz="3600" dirty="0"/>
              <a:t> </a:t>
            </a:r>
            <a:r>
              <a:rPr lang="nl-BE" sz="3600" dirty="0" err="1"/>
              <a:t>questions</a:t>
            </a:r>
            <a:r>
              <a:rPr lang="nl-BE" sz="3600" dirty="0"/>
              <a:t>?</a:t>
            </a:r>
            <a:endParaRPr lang="en-GB" sz="3600" dirty="0"/>
          </a:p>
        </p:txBody>
      </p:sp>
    </p:spTree>
    <p:extLst>
      <p:ext uri="{BB962C8B-B14F-4D97-AF65-F5344CB8AC3E}">
        <p14:creationId xmlns:p14="http://schemas.microsoft.com/office/powerpoint/2010/main" val="4210426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01317" y="476672"/>
            <a:ext cx="9485310" cy="835496"/>
          </a:xfrm>
        </p:spPr>
        <p:txBody>
          <a:bodyPr rtlCol="0"/>
          <a:lstStyle/>
          <a:p>
            <a:pPr rtl="0"/>
            <a:r>
              <a:rPr lang="nl-NL" dirty="0"/>
              <a:t>European </a:t>
            </a:r>
            <a:r>
              <a:rPr lang="nl-NL" dirty="0" err="1"/>
              <a:t>eel</a:t>
            </a:r>
            <a:r>
              <a:rPr lang="nl-NL" dirty="0"/>
              <a:t> – Life </a:t>
            </a:r>
            <a:r>
              <a:rPr lang="nl-NL" dirty="0" err="1"/>
              <a:t>cycle</a:t>
            </a:r>
            <a:endParaRPr lang="nl-NL" dirty="0"/>
          </a:p>
        </p:txBody>
      </p:sp>
      <p:pic>
        <p:nvPicPr>
          <p:cNvPr id="5" name="Tijdelijke aanduiding voor inhoud 4">
            <a:extLst>
              <a:ext uri="{FF2B5EF4-FFF2-40B4-BE49-F238E27FC236}">
                <a16:creationId xmlns:a16="http://schemas.microsoft.com/office/drawing/2014/main" id="{1AD68E0F-700D-4FF8-8026-394D9B25E350}"/>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0158"/>
          <a:stretch/>
        </p:blipFill>
        <p:spPr>
          <a:xfrm>
            <a:off x="2253443" y="1278891"/>
            <a:ext cx="7685113" cy="5255745"/>
          </a:xfrm>
        </p:spPr>
      </p:pic>
      <p:sp>
        <p:nvSpPr>
          <p:cNvPr id="7" name="Ovaal 6">
            <a:extLst>
              <a:ext uri="{FF2B5EF4-FFF2-40B4-BE49-F238E27FC236}">
                <a16:creationId xmlns:a16="http://schemas.microsoft.com/office/drawing/2014/main" id="{876CC32D-A462-42C7-B49B-499CF5A4A3AE}"/>
              </a:ext>
            </a:extLst>
          </p:cNvPr>
          <p:cNvSpPr/>
          <p:nvPr/>
        </p:nvSpPr>
        <p:spPr>
          <a:xfrm>
            <a:off x="4871864" y="1190494"/>
            <a:ext cx="1944216" cy="1065312"/>
          </a:xfrm>
          <a:prstGeom prst="ellipse">
            <a:avLst/>
          </a:prstGeom>
          <a:noFill/>
          <a:ln w="38100">
            <a:solidFill>
              <a:srgbClr val="FF0000"/>
            </a:solidFill>
          </a:ln>
          <a:effectLst>
            <a:glow rad="63500">
              <a:schemeClr val="accent4">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dirty="0"/>
          </a:p>
        </p:txBody>
      </p:sp>
      <p:sp>
        <p:nvSpPr>
          <p:cNvPr id="3" name="Tekstvak 2">
            <a:extLst>
              <a:ext uri="{FF2B5EF4-FFF2-40B4-BE49-F238E27FC236}">
                <a16:creationId xmlns:a16="http://schemas.microsoft.com/office/drawing/2014/main" id="{A194A50E-7655-471E-B88A-4D5BACB98AFE}"/>
              </a:ext>
            </a:extLst>
          </p:cNvPr>
          <p:cNvSpPr txBox="1"/>
          <p:nvPr/>
        </p:nvSpPr>
        <p:spPr>
          <a:xfrm>
            <a:off x="9938556" y="6165304"/>
            <a:ext cx="2062100" cy="369332"/>
          </a:xfrm>
          <a:prstGeom prst="rect">
            <a:avLst/>
          </a:prstGeom>
          <a:noFill/>
        </p:spPr>
        <p:txBody>
          <a:bodyPr wrap="square" rtlCol="0">
            <a:spAutoFit/>
          </a:bodyPr>
          <a:lstStyle/>
          <a:p>
            <a:pPr>
              <a:lnSpc>
                <a:spcPct val="90000"/>
              </a:lnSpc>
            </a:pPr>
            <a:r>
              <a:rPr lang="nl-BE" sz="2000" dirty="0"/>
              <a:t>(Dekker, 2008)</a:t>
            </a:r>
            <a:endParaRPr lang="en-GB" sz="2000" dirty="0"/>
          </a:p>
        </p:txBody>
      </p:sp>
    </p:spTree>
    <p:extLst>
      <p:ext uri="{BB962C8B-B14F-4D97-AF65-F5344CB8AC3E}">
        <p14:creationId xmlns:p14="http://schemas.microsoft.com/office/powerpoint/2010/main" val="198229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ijdelijke aanduiding voor inhoud 3">
            <a:extLst>
              <a:ext uri="{FF2B5EF4-FFF2-40B4-BE49-F238E27FC236}">
                <a16:creationId xmlns:a16="http://schemas.microsoft.com/office/drawing/2014/main" id="{10C6EABA-A264-4B85-8B9C-64D564CD000F}"/>
              </a:ext>
            </a:extLst>
          </p:cNvPr>
          <p:cNvGraphicFramePr>
            <a:graphicFrameLocks noGrp="1"/>
          </p:cNvGraphicFramePr>
          <p:nvPr>
            <p:ph idx="1"/>
            <p:extLst>
              <p:ext uri="{D42A27DB-BD31-4B8C-83A1-F6EECF244321}">
                <p14:modId xmlns:p14="http://schemas.microsoft.com/office/powerpoint/2010/main" val="4059134655"/>
              </p:ext>
            </p:extLst>
          </p:nvPr>
        </p:nvGraphicFramePr>
        <p:xfrm>
          <a:off x="3399099" y="522682"/>
          <a:ext cx="5393802" cy="5812635"/>
        </p:xfrm>
        <a:graphic>
          <a:graphicData uri="http://schemas.openxmlformats.org/drawingml/2006/table">
            <a:tbl>
              <a:tblPr firstRow="1" firstCol="1" bandRow="1">
                <a:tableStyleId>{F5AB1C69-6EDB-4FF4-983F-18BD219EF322}</a:tableStyleId>
              </a:tblPr>
              <a:tblGrid>
                <a:gridCol w="3466765">
                  <a:extLst>
                    <a:ext uri="{9D8B030D-6E8A-4147-A177-3AD203B41FA5}">
                      <a16:colId xmlns:a16="http://schemas.microsoft.com/office/drawing/2014/main" val="1695367515"/>
                    </a:ext>
                  </a:extLst>
                </a:gridCol>
                <a:gridCol w="1927037">
                  <a:extLst>
                    <a:ext uri="{9D8B030D-6E8A-4147-A177-3AD203B41FA5}">
                      <a16:colId xmlns:a16="http://schemas.microsoft.com/office/drawing/2014/main" val="2558233874"/>
                    </a:ext>
                  </a:extLst>
                </a:gridCol>
              </a:tblGrid>
              <a:tr h="209767">
                <a:tc>
                  <a:txBody>
                    <a:bodyPr/>
                    <a:lstStyle/>
                    <a:p>
                      <a:pPr algn="ctr">
                        <a:lnSpc>
                          <a:spcPct val="107000"/>
                        </a:lnSpc>
                        <a:spcAft>
                          <a:spcPts val="0"/>
                        </a:spcAft>
                      </a:pPr>
                      <a:r>
                        <a:rPr lang="en-GB" sz="1600">
                          <a:effectLst/>
                        </a:rPr>
                        <a:t>Date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Week</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1741809125"/>
                  </a:ext>
                </a:extLst>
              </a:tr>
              <a:tr h="397381">
                <a:tc>
                  <a:txBody>
                    <a:bodyPr/>
                    <a:lstStyle/>
                    <a:p>
                      <a:pPr algn="ctr">
                        <a:lnSpc>
                          <a:spcPct val="107000"/>
                        </a:lnSpc>
                        <a:spcAft>
                          <a:spcPts val="0"/>
                        </a:spcAft>
                      </a:pPr>
                      <a:r>
                        <a:rPr lang="en-GB" sz="1600">
                          <a:effectLst/>
                        </a:rPr>
                        <a:t>19/02/2017 – 25/02/2017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8</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3241496653"/>
                  </a:ext>
                </a:extLst>
              </a:tr>
              <a:tr h="397381">
                <a:tc>
                  <a:txBody>
                    <a:bodyPr/>
                    <a:lstStyle/>
                    <a:p>
                      <a:pPr algn="ctr">
                        <a:lnSpc>
                          <a:spcPct val="107000"/>
                        </a:lnSpc>
                        <a:spcAft>
                          <a:spcPts val="0"/>
                        </a:spcAft>
                      </a:pPr>
                      <a:r>
                        <a:rPr lang="en-GB" sz="1600" dirty="0">
                          <a:effectLst/>
                        </a:rPr>
                        <a:t>26/02/2017 – 04/03/2017</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3169981911"/>
                  </a:ext>
                </a:extLst>
              </a:tr>
              <a:tr h="397381">
                <a:tc>
                  <a:txBody>
                    <a:bodyPr/>
                    <a:lstStyle/>
                    <a:p>
                      <a:pPr algn="ctr">
                        <a:lnSpc>
                          <a:spcPct val="107000"/>
                        </a:lnSpc>
                        <a:spcAft>
                          <a:spcPts val="0"/>
                        </a:spcAft>
                      </a:pPr>
                      <a:r>
                        <a:rPr lang="en-GB" sz="1600">
                          <a:effectLst/>
                        </a:rPr>
                        <a:t>05/03/2017 – 11/03/2017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dirty="0">
                          <a:effectLst/>
                        </a:rPr>
                        <a:t>10</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2708315256"/>
                  </a:ext>
                </a:extLst>
              </a:tr>
              <a:tr h="397381">
                <a:tc>
                  <a:txBody>
                    <a:bodyPr/>
                    <a:lstStyle/>
                    <a:p>
                      <a:pPr algn="ctr">
                        <a:lnSpc>
                          <a:spcPct val="107000"/>
                        </a:lnSpc>
                        <a:spcAft>
                          <a:spcPts val="0"/>
                        </a:spcAft>
                      </a:pPr>
                      <a:r>
                        <a:rPr lang="en-GB" sz="1600">
                          <a:effectLst/>
                        </a:rPr>
                        <a:t>12/03/2017 – 18/03/2017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11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796059616"/>
                  </a:ext>
                </a:extLst>
              </a:tr>
              <a:tr h="397381">
                <a:tc>
                  <a:txBody>
                    <a:bodyPr/>
                    <a:lstStyle/>
                    <a:p>
                      <a:pPr algn="ctr">
                        <a:lnSpc>
                          <a:spcPct val="107000"/>
                        </a:lnSpc>
                        <a:spcAft>
                          <a:spcPts val="0"/>
                        </a:spcAft>
                      </a:pPr>
                      <a:r>
                        <a:rPr lang="en-GB" sz="1600" dirty="0">
                          <a:effectLst/>
                        </a:rPr>
                        <a:t>19/03/2017 – 25/03/2017</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12</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3319268568"/>
                  </a:ext>
                </a:extLst>
              </a:tr>
              <a:tr h="397381">
                <a:tc>
                  <a:txBody>
                    <a:bodyPr/>
                    <a:lstStyle/>
                    <a:p>
                      <a:pPr algn="ctr">
                        <a:lnSpc>
                          <a:spcPct val="107000"/>
                        </a:lnSpc>
                        <a:spcAft>
                          <a:spcPts val="0"/>
                        </a:spcAft>
                      </a:pPr>
                      <a:r>
                        <a:rPr lang="en-GB" sz="1600">
                          <a:effectLst/>
                        </a:rPr>
                        <a:t>26/03/2017 – 01/04/2017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13</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3230733202"/>
                  </a:ext>
                </a:extLst>
              </a:tr>
              <a:tr h="397381">
                <a:tc>
                  <a:txBody>
                    <a:bodyPr/>
                    <a:lstStyle/>
                    <a:p>
                      <a:pPr algn="ctr">
                        <a:lnSpc>
                          <a:spcPct val="107000"/>
                        </a:lnSpc>
                        <a:spcAft>
                          <a:spcPts val="0"/>
                        </a:spcAft>
                      </a:pPr>
                      <a:r>
                        <a:rPr lang="en-GB" sz="1600">
                          <a:effectLst/>
                        </a:rPr>
                        <a:t>02/04/2017 – 08/04/2017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14</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3416277205"/>
                  </a:ext>
                </a:extLst>
              </a:tr>
              <a:tr h="397381">
                <a:tc>
                  <a:txBody>
                    <a:bodyPr/>
                    <a:lstStyle/>
                    <a:p>
                      <a:pPr algn="ctr">
                        <a:lnSpc>
                          <a:spcPct val="107000"/>
                        </a:lnSpc>
                        <a:spcAft>
                          <a:spcPts val="0"/>
                        </a:spcAft>
                      </a:pPr>
                      <a:r>
                        <a:rPr lang="en-GB" sz="1600">
                          <a:effectLst/>
                        </a:rPr>
                        <a:t>09/04/2017 – 15/04/2017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15</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1029682564"/>
                  </a:ext>
                </a:extLst>
              </a:tr>
              <a:tr h="397381">
                <a:tc>
                  <a:txBody>
                    <a:bodyPr/>
                    <a:lstStyle/>
                    <a:p>
                      <a:pPr algn="ctr">
                        <a:lnSpc>
                          <a:spcPct val="107000"/>
                        </a:lnSpc>
                        <a:spcAft>
                          <a:spcPts val="0"/>
                        </a:spcAft>
                      </a:pPr>
                      <a:r>
                        <a:rPr lang="en-GB" sz="1600">
                          <a:effectLst/>
                        </a:rPr>
                        <a:t>16/04/2017 – 22/04/2017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16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1875289160"/>
                  </a:ext>
                </a:extLst>
              </a:tr>
              <a:tr h="397381">
                <a:tc>
                  <a:txBody>
                    <a:bodyPr/>
                    <a:lstStyle/>
                    <a:p>
                      <a:pPr algn="ctr">
                        <a:lnSpc>
                          <a:spcPct val="107000"/>
                        </a:lnSpc>
                        <a:spcAft>
                          <a:spcPts val="0"/>
                        </a:spcAft>
                      </a:pPr>
                      <a:r>
                        <a:rPr lang="en-GB" sz="1600">
                          <a:effectLst/>
                        </a:rPr>
                        <a:t>23/04/2017 – 29/04/2017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2446075685"/>
                  </a:ext>
                </a:extLst>
              </a:tr>
              <a:tr h="397381">
                <a:tc>
                  <a:txBody>
                    <a:bodyPr/>
                    <a:lstStyle/>
                    <a:p>
                      <a:pPr algn="ctr">
                        <a:lnSpc>
                          <a:spcPct val="107000"/>
                        </a:lnSpc>
                        <a:spcAft>
                          <a:spcPts val="0"/>
                        </a:spcAft>
                      </a:pPr>
                      <a:r>
                        <a:rPr lang="en-GB" sz="1600">
                          <a:effectLst/>
                        </a:rPr>
                        <a:t>30/04/2017 – 06/05/2017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18</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1934471206"/>
                  </a:ext>
                </a:extLst>
              </a:tr>
              <a:tr h="397381">
                <a:tc>
                  <a:txBody>
                    <a:bodyPr/>
                    <a:lstStyle/>
                    <a:p>
                      <a:pPr algn="ctr">
                        <a:lnSpc>
                          <a:spcPct val="107000"/>
                        </a:lnSpc>
                        <a:spcAft>
                          <a:spcPts val="0"/>
                        </a:spcAft>
                      </a:pPr>
                      <a:r>
                        <a:rPr lang="en-GB" sz="1600">
                          <a:effectLst/>
                        </a:rPr>
                        <a:t>07/05/2017 – 13/05/2017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19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2396154404"/>
                  </a:ext>
                </a:extLst>
              </a:tr>
              <a:tr h="397381">
                <a:tc>
                  <a:txBody>
                    <a:bodyPr/>
                    <a:lstStyle/>
                    <a:p>
                      <a:pPr algn="ctr">
                        <a:lnSpc>
                          <a:spcPct val="107000"/>
                        </a:lnSpc>
                        <a:spcAft>
                          <a:spcPts val="0"/>
                        </a:spcAft>
                      </a:pPr>
                      <a:r>
                        <a:rPr lang="en-GB" sz="1600">
                          <a:effectLst/>
                        </a:rPr>
                        <a:t>14/05/2017 – 20/05/2017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a:effectLst/>
                        </a:rPr>
                        <a:t>20</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575384623"/>
                  </a:ext>
                </a:extLst>
              </a:tr>
              <a:tr h="397381">
                <a:tc>
                  <a:txBody>
                    <a:bodyPr/>
                    <a:lstStyle/>
                    <a:p>
                      <a:pPr algn="ctr">
                        <a:lnSpc>
                          <a:spcPct val="107000"/>
                        </a:lnSpc>
                        <a:spcAft>
                          <a:spcPts val="0"/>
                        </a:spcAft>
                      </a:pPr>
                      <a:r>
                        <a:rPr lang="en-GB" sz="1600">
                          <a:effectLst/>
                        </a:rPr>
                        <a:t>21/05/2017 – 27/05/2017</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tc>
                  <a:txBody>
                    <a:bodyPr/>
                    <a:lstStyle/>
                    <a:p>
                      <a:pPr algn="ctr">
                        <a:lnSpc>
                          <a:spcPct val="107000"/>
                        </a:lnSpc>
                        <a:spcAft>
                          <a:spcPts val="0"/>
                        </a:spcAft>
                      </a:pPr>
                      <a:r>
                        <a:rPr lang="en-GB" sz="1600" dirty="0">
                          <a:effectLst/>
                        </a:rPr>
                        <a:t>21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8575" marR="58575" marT="0" marB="0" anchor="ctr"/>
                </a:tc>
                <a:extLst>
                  <a:ext uri="{0D108BD9-81ED-4DB2-BD59-A6C34878D82A}">
                    <a16:rowId xmlns:a16="http://schemas.microsoft.com/office/drawing/2014/main" val="933286051"/>
                  </a:ext>
                </a:extLst>
              </a:tr>
            </a:tbl>
          </a:graphicData>
        </a:graphic>
      </p:graphicFrame>
    </p:spTree>
    <p:extLst>
      <p:ext uri="{BB962C8B-B14F-4D97-AF65-F5344CB8AC3E}">
        <p14:creationId xmlns:p14="http://schemas.microsoft.com/office/powerpoint/2010/main" val="2708546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DA6D52-5236-4620-90F0-DDC371DFDA7D}"/>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23A35889-902A-4E01-B8E3-600339FB0709}"/>
              </a:ext>
            </a:extLst>
          </p:cNvPr>
          <p:cNvSpPr>
            <a:spLocks noGrp="1"/>
          </p:cNvSpPr>
          <p:nvPr>
            <p:ph idx="1"/>
          </p:nvPr>
        </p:nvSpPr>
        <p:spPr/>
        <p:txBody>
          <a:bodyPr/>
          <a:lstStyle/>
          <a:p>
            <a:endParaRPr lang="en-GB"/>
          </a:p>
        </p:txBody>
      </p:sp>
      <p:pic>
        <p:nvPicPr>
          <p:cNvPr id="4" name="Afbeelding 3">
            <a:extLst>
              <a:ext uri="{FF2B5EF4-FFF2-40B4-BE49-F238E27FC236}">
                <a16:creationId xmlns:a16="http://schemas.microsoft.com/office/drawing/2014/main" id="{BD5E27BA-056C-4D67-AD7A-CC694BCCC2BB}"/>
              </a:ext>
            </a:extLst>
          </p:cNvPr>
          <p:cNvPicPr/>
          <p:nvPr/>
        </p:nvPicPr>
        <p:blipFill>
          <a:blip r:embed="rId3">
            <a:extLst>
              <a:ext uri="{28A0092B-C50C-407E-A947-70E740481C1C}">
                <a14:useLocalDpi xmlns:a14="http://schemas.microsoft.com/office/drawing/2010/main" val="0"/>
              </a:ext>
            </a:extLst>
          </a:blip>
          <a:stretch>
            <a:fillRect/>
          </a:stretch>
        </p:blipFill>
        <p:spPr>
          <a:xfrm>
            <a:off x="838200" y="1690688"/>
            <a:ext cx="10515600" cy="3610648"/>
          </a:xfrm>
          <a:prstGeom prst="rect">
            <a:avLst/>
          </a:prstGeom>
        </p:spPr>
      </p:pic>
    </p:spTree>
    <p:extLst>
      <p:ext uri="{BB962C8B-B14F-4D97-AF65-F5344CB8AC3E}">
        <p14:creationId xmlns:p14="http://schemas.microsoft.com/office/powerpoint/2010/main" val="2588364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80979-0DF8-41BD-AC86-0EF73A675C23}"/>
              </a:ext>
            </a:extLst>
          </p:cNvPr>
          <p:cNvSpPr>
            <a:spLocks noGrp="1"/>
          </p:cNvSpPr>
          <p:nvPr>
            <p:ph type="title"/>
          </p:nvPr>
        </p:nvSpPr>
        <p:spPr/>
        <p:txBody>
          <a:bodyPr/>
          <a:lstStyle/>
          <a:p>
            <a:endParaRPr lang="en-GB"/>
          </a:p>
        </p:txBody>
      </p:sp>
      <p:pic>
        <p:nvPicPr>
          <p:cNvPr id="4" name="Tijdelijke aanduiding voor inhoud 3">
            <a:extLst>
              <a:ext uri="{FF2B5EF4-FFF2-40B4-BE49-F238E27FC236}">
                <a16:creationId xmlns:a16="http://schemas.microsoft.com/office/drawing/2014/main" id="{DEC21F43-5D88-4619-830F-B91C823A7EEB}"/>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38200" y="1118730"/>
            <a:ext cx="10515599" cy="4620540"/>
          </a:xfrm>
          <a:prstGeom prst="rect">
            <a:avLst/>
          </a:prstGeom>
        </p:spPr>
      </p:pic>
    </p:spTree>
    <p:extLst>
      <p:ext uri="{BB962C8B-B14F-4D97-AF65-F5344CB8AC3E}">
        <p14:creationId xmlns:p14="http://schemas.microsoft.com/office/powerpoint/2010/main" val="1486176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6ADD46-CE41-4C20-BA2B-2C950E502BAE}"/>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3A01D3C8-B90E-4632-B736-BFEFF213E6C0}"/>
              </a:ext>
            </a:extLst>
          </p:cNvPr>
          <p:cNvSpPr>
            <a:spLocks noGrp="1"/>
          </p:cNvSpPr>
          <p:nvPr>
            <p:ph idx="1"/>
          </p:nvPr>
        </p:nvSpPr>
        <p:spPr/>
        <p:txBody>
          <a:bodyPr/>
          <a:lstStyle/>
          <a:p>
            <a:endParaRPr lang="en-GB"/>
          </a:p>
        </p:txBody>
      </p:sp>
      <p:pic>
        <p:nvPicPr>
          <p:cNvPr id="4" name="Afbeelding 3">
            <a:extLst>
              <a:ext uri="{FF2B5EF4-FFF2-40B4-BE49-F238E27FC236}">
                <a16:creationId xmlns:a16="http://schemas.microsoft.com/office/drawing/2014/main" id="{F7CEA8BF-A6DE-462A-9FAE-D930D6517F7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82562"/>
            <a:ext cx="12192000" cy="6492875"/>
          </a:xfrm>
          <a:prstGeom prst="rect">
            <a:avLst/>
          </a:prstGeom>
        </p:spPr>
      </p:pic>
    </p:spTree>
    <p:extLst>
      <p:ext uri="{BB962C8B-B14F-4D97-AF65-F5344CB8AC3E}">
        <p14:creationId xmlns:p14="http://schemas.microsoft.com/office/powerpoint/2010/main" val="1228696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5EA38-A78B-45FD-B3B3-96E8EF681151}"/>
              </a:ext>
            </a:extLst>
          </p:cNvPr>
          <p:cNvSpPr>
            <a:spLocks noGrp="1"/>
          </p:cNvSpPr>
          <p:nvPr>
            <p:ph type="title"/>
          </p:nvPr>
        </p:nvSpPr>
        <p:spPr/>
        <p:txBody>
          <a:bodyPr/>
          <a:lstStyle/>
          <a:p>
            <a:endParaRPr lang="en-GB" dirty="0"/>
          </a:p>
        </p:txBody>
      </p:sp>
      <p:sp>
        <p:nvSpPr>
          <p:cNvPr id="3" name="Tijdelijke aanduiding voor inhoud 2">
            <a:extLst>
              <a:ext uri="{FF2B5EF4-FFF2-40B4-BE49-F238E27FC236}">
                <a16:creationId xmlns:a16="http://schemas.microsoft.com/office/drawing/2014/main" id="{64F7C68A-C845-4327-9678-853664BFEF71}"/>
              </a:ext>
            </a:extLst>
          </p:cNvPr>
          <p:cNvSpPr>
            <a:spLocks noGrp="1"/>
          </p:cNvSpPr>
          <p:nvPr>
            <p:ph idx="1"/>
          </p:nvPr>
        </p:nvSpPr>
        <p:spPr/>
        <p:txBody>
          <a:bodyPr/>
          <a:lstStyle/>
          <a:p>
            <a:endParaRPr lang="en-GB" dirty="0"/>
          </a:p>
        </p:txBody>
      </p:sp>
      <p:pic>
        <p:nvPicPr>
          <p:cNvPr id="4" name="Afbeelding 3">
            <a:extLst>
              <a:ext uri="{FF2B5EF4-FFF2-40B4-BE49-F238E27FC236}">
                <a16:creationId xmlns:a16="http://schemas.microsoft.com/office/drawing/2014/main" id="{230FFC05-6C42-4EDD-8D46-2558D0674A0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69611" y="0"/>
            <a:ext cx="7052777" cy="6858000"/>
          </a:xfrm>
          <a:prstGeom prst="rect">
            <a:avLst/>
          </a:prstGeom>
        </p:spPr>
      </p:pic>
    </p:spTree>
    <p:extLst>
      <p:ext uri="{BB962C8B-B14F-4D97-AF65-F5344CB8AC3E}">
        <p14:creationId xmlns:p14="http://schemas.microsoft.com/office/powerpoint/2010/main" val="777378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8D14D4-0374-4ACB-8661-3760D74B5F75}"/>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3CF3A536-0AE4-4A77-A87C-C01D1ABA53A5}"/>
              </a:ext>
            </a:extLst>
          </p:cNvPr>
          <p:cNvSpPr>
            <a:spLocks noGrp="1"/>
          </p:cNvSpPr>
          <p:nvPr>
            <p:ph idx="1"/>
          </p:nvPr>
        </p:nvSpPr>
        <p:spPr/>
        <p:txBody>
          <a:bodyPr/>
          <a:lstStyle/>
          <a:p>
            <a:endParaRPr lang="en-GB"/>
          </a:p>
        </p:txBody>
      </p:sp>
      <p:pic>
        <p:nvPicPr>
          <p:cNvPr id="4" name="Afbeelding 3">
            <a:extLst>
              <a:ext uri="{FF2B5EF4-FFF2-40B4-BE49-F238E27FC236}">
                <a16:creationId xmlns:a16="http://schemas.microsoft.com/office/drawing/2014/main" id="{F3F98F06-08BA-4998-9F3F-04FDFEC7C33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39771" y="0"/>
            <a:ext cx="6912458" cy="6858000"/>
          </a:xfrm>
          <a:prstGeom prst="rect">
            <a:avLst/>
          </a:prstGeom>
        </p:spPr>
      </p:pic>
    </p:spTree>
    <p:extLst>
      <p:ext uri="{BB962C8B-B14F-4D97-AF65-F5344CB8AC3E}">
        <p14:creationId xmlns:p14="http://schemas.microsoft.com/office/powerpoint/2010/main" val="181664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168512-34B8-4370-A067-9F88D7FF6A14}"/>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0DD341ED-2E70-4DA8-A9A3-7CA38A3B8B2B}"/>
              </a:ext>
            </a:extLst>
          </p:cNvPr>
          <p:cNvSpPr>
            <a:spLocks noGrp="1"/>
          </p:cNvSpPr>
          <p:nvPr>
            <p:ph idx="1"/>
          </p:nvPr>
        </p:nvSpPr>
        <p:spPr/>
        <p:txBody>
          <a:bodyPr/>
          <a:lstStyle/>
          <a:p>
            <a:endParaRPr lang="en-GB"/>
          </a:p>
        </p:txBody>
      </p:sp>
      <p:pic>
        <p:nvPicPr>
          <p:cNvPr id="4" name="Afbeelding 3">
            <a:extLst>
              <a:ext uri="{FF2B5EF4-FFF2-40B4-BE49-F238E27FC236}">
                <a16:creationId xmlns:a16="http://schemas.microsoft.com/office/drawing/2014/main" id="{5E99B25D-5206-4820-9B6A-39A5C7D6D3A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71462" y="0"/>
            <a:ext cx="6083027" cy="6858000"/>
          </a:xfrm>
          <a:prstGeom prst="rect">
            <a:avLst/>
          </a:prstGeom>
        </p:spPr>
      </p:pic>
    </p:spTree>
    <p:extLst>
      <p:ext uri="{BB962C8B-B14F-4D97-AF65-F5344CB8AC3E}">
        <p14:creationId xmlns:p14="http://schemas.microsoft.com/office/powerpoint/2010/main" val="417790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844C6A-97BB-4B47-8B75-2C80D8B9F660}"/>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640ED2D6-1A0C-4804-A90B-A2FF39B1618A}"/>
              </a:ext>
            </a:extLst>
          </p:cNvPr>
          <p:cNvSpPr>
            <a:spLocks noGrp="1"/>
          </p:cNvSpPr>
          <p:nvPr>
            <p:ph idx="1"/>
          </p:nvPr>
        </p:nvSpPr>
        <p:spPr/>
        <p:txBody>
          <a:bodyPr/>
          <a:lstStyle/>
          <a:p>
            <a:endParaRPr lang="en-GB"/>
          </a:p>
        </p:txBody>
      </p:sp>
      <p:pic>
        <p:nvPicPr>
          <p:cNvPr id="4" name="Afbeelding 3">
            <a:extLst>
              <a:ext uri="{FF2B5EF4-FFF2-40B4-BE49-F238E27FC236}">
                <a16:creationId xmlns:a16="http://schemas.microsoft.com/office/drawing/2014/main" id="{85CF10E3-A57B-433B-B8FC-5169027AD8C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32733" y="0"/>
            <a:ext cx="6518669" cy="6858000"/>
          </a:xfrm>
          <a:prstGeom prst="rect">
            <a:avLst/>
          </a:prstGeom>
        </p:spPr>
      </p:pic>
    </p:spTree>
    <p:extLst>
      <p:ext uri="{BB962C8B-B14F-4D97-AF65-F5344CB8AC3E}">
        <p14:creationId xmlns:p14="http://schemas.microsoft.com/office/powerpoint/2010/main" val="3341811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F1D8F1-BF4D-4E36-A7F8-B010664CDD59}"/>
              </a:ext>
            </a:extLst>
          </p:cNvPr>
          <p:cNvSpPr>
            <a:spLocks noGrp="1"/>
          </p:cNvSpPr>
          <p:nvPr>
            <p:ph type="title"/>
          </p:nvPr>
        </p:nvSpPr>
        <p:spPr/>
        <p:txBody>
          <a:bodyPr/>
          <a:lstStyle/>
          <a:p>
            <a:endParaRPr lang="en-GB"/>
          </a:p>
        </p:txBody>
      </p:sp>
      <p:pic>
        <p:nvPicPr>
          <p:cNvPr id="5" name="Tijdelijke aanduiding voor inhoud 4">
            <a:extLst>
              <a:ext uri="{FF2B5EF4-FFF2-40B4-BE49-F238E27FC236}">
                <a16:creationId xmlns:a16="http://schemas.microsoft.com/office/drawing/2014/main" id="{AF92413F-B9C1-49DC-8A14-19411CD20198}"/>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322527" y="1802130"/>
            <a:ext cx="5311140" cy="3253740"/>
          </a:xfrm>
          <a:prstGeom prst="rect">
            <a:avLst/>
          </a:prstGeom>
        </p:spPr>
      </p:pic>
      <p:pic>
        <p:nvPicPr>
          <p:cNvPr id="6" name="Afbeelding 5">
            <a:extLst>
              <a:ext uri="{FF2B5EF4-FFF2-40B4-BE49-F238E27FC236}">
                <a16:creationId xmlns:a16="http://schemas.microsoft.com/office/drawing/2014/main" id="{B4CB42C4-705B-4DF2-9404-2D43C7390F22}"/>
              </a:ext>
            </a:extLst>
          </p:cNvPr>
          <p:cNvPicPr/>
          <p:nvPr/>
        </p:nvPicPr>
        <p:blipFill>
          <a:blip r:embed="rId4">
            <a:extLst>
              <a:ext uri="{28A0092B-C50C-407E-A947-70E740481C1C}">
                <a14:useLocalDpi xmlns:a14="http://schemas.microsoft.com/office/drawing/2010/main" val="0"/>
              </a:ext>
            </a:extLst>
          </a:blip>
          <a:stretch>
            <a:fillRect/>
          </a:stretch>
        </p:blipFill>
        <p:spPr>
          <a:xfrm>
            <a:off x="550714" y="1828711"/>
            <a:ext cx="5318760" cy="3284220"/>
          </a:xfrm>
          <a:prstGeom prst="rect">
            <a:avLst/>
          </a:prstGeom>
        </p:spPr>
      </p:pic>
    </p:spTree>
    <p:extLst>
      <p:ext uri="{BB962C8B-B14F-4D97-AF65-F5344CB8AC3E}">
        <p14:creationId xmlns:p14="http://schemas.microsoft.com/office/powerpoint/2010/main" val="581094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9F1DE-FF74-4068-971E-D387EF8EF484}"/>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F62C691D-8BF3-4578-9066-00E50F8F9E69}"/>
              </a:ext>
            </a:extLst>
          </p:cNvPr>
          <p:cNvSpPr>
            <a:spLocks noGrp="1"/>
          </p:cNvSpPr>
          <p:nvPr>
            <p:ph idx="1"/>
          </p:nvPr>
        </p:nvSpPr>
        <p:spPr/>
        <p:txBody>
          <a:bodyPr/>
          <a:lstStyle/>
          <a:p>
            <a:endParaRPr lang="en-GB"/>
          </a:p>
        </p:txBody>
      </p:sp>
      <p:pic>
        <p:nvPicPr>
          <p:cNvPr id="4" name="Afbeelding 3">
            <a:extLst>
              <a:ext uri="{FF2B5EF4-FFF2-40B4-BE49-F238E27FC236}">
                <a16:creationId xmlns:a16="http://schemas.microsoft.com/office/drawing/2014/main" id="{278D6FDC-A637-4776-A7C3-DCE4CEBD38C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51405" y="0"/>
            <a:ext cx="6911572" cy="6858000"/>
          </a:xfrm>
          <a:prstGeom prst="rect">
            <a:avLst/>
          </a:prstGeom>
        </p:spPr>
      </p:pic>
    </p:spTree>
    <p:extLst>
      <p:ext uri="{BB962C8B-B14F-4D97-AF65-F5344CB8AC3E}">
        <p14:creationId xmlns:p14="http://schemas.microsoft.com/office/powerpoint/2010/main" val="2338521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CB1E6-EF5F-4E70-9972-D1C6184D74D8}"/>
              </a:ext>
            </a:extLst>
          </p:cNvPr>
          <p:cNvSpPr>
            <a:spLocks noGrp="1"/>
          </p:cNvSpPr>
          <p:nvPr>
            <p:ph type="title"/>
          </p:nvPr>
        </p:nvSpPr>
        <p:spPr/>
        <p:txBody>
          <a:bodyPr/>
          <a:lstStyle/>
          <a:p>
            <a:r>
              <a:rPr lang="nl-BE" dirty="0"/>
              <a:t>Natural habitat &amp; </a:t>
            </a:r>
            <a:r>
              <a:rPr lang="nl-BE" dirty="0" err="1"/>
              <a:t>current</a:t>
            </a:r>
            <a:r>
              <a:rPr lang="nl-BE" dirty="0"/>
              <a:t> </a:t>
            </a:r>
            <a:r>
              <a:rPr lang="nl-BE" dirty="0" err="1"/>
              <a:t>situation</a:t>
            </a:r>
            <a:endParaRPr lang="en-GB" dirty="0"/>
          </a:p>
        </p:txBody>
      </p:sp>
      <p:sp>
        <p:nvSpPr>
          <p:cNvPr id="3" name="Tijdelijke aanduiding voor inhoud 2">
            <a:extLst>
              <a:ext uri="{FF2B5EF4-FFF2-40B4-BE49-F238E27FC236}">
                <a16:creationId xmlns:a16="http://schemas.microsoft.com/office/drawing/2014/main" id="{A73EB999-1851-42EF-A0FF-F1B067F1727C}"/>
              </a:ext>
            </a:extLst>
          </p:cNvPr>
          <p:cNvSpPr>
            <a:spLocks noGrp="1"/>
          </p:cNvSpPr>
          <p:nvPr>
            <p:ph idx="1"/>
          </p:nvPr>
        </p:nvSpPr>
        <p:spPr>
          <a:xfrm>
            <a:off x="6650623" y="5129189"/>
            <a:ext cx="5229398" cy="1569577"/>
          </a:xfrm>
        </p:spPr>
        <p:txBody>
          <a:bodyPr>
            <a:normAutofit fontScale="92500" lnSpcReduction="20000"/>
          </a:bodyPr>
          <a:lstStyle/>
          <a:p>
            <a:r>
              <a:rPr lang="nl-BE" sz="1800" dirty="0"/>
              <a:t>Connectivity lost</a:t>
            </a:r>
          </a:p>
          <a:p>
            <a:r>
              <a:rPr lang="nl-BE" sz="1800" dirty="0"/>
              <a:t>Europe: 223 (&gt;100km), </a:t>
            </a:r>
            <a:r>
              <a:rPr lang="en-GB" sz="1800" dirty="0"/>
              <a:t> ± 1 million dams</a:t>
            </a:r>
            <a:endParaRPr lang="nl-BE" sz="1800" dirty="0"/>
          </a:p>
          <a:p>
            <a:r>
              <a:rPr lang="nl-BE" sz="1800" dirty="0" err="1"/>
              <a:t>Fluctuating</a:t>
            </a:r>
            <a:r>
              <a:rPr lang="nl-BE" sz="1800" dirty="0"/>
              <a:t> </a:t>
            </a:r>
            <a:r>
              <a:rPr lang="nl-BE" sz="1800" dirty="0" err="1"/>
              <a:t>salinity</a:t>
            </a:r>
            <a:r>
              <a:rPr lang="nl-BE" sz="1800" dirty="0"/>
              <a:t> &amp; </a:t>
            </a:r>
            <a:r>
              <a:rPr lang="nl-BE" sz="1800" dirty="0" err="1"/>
              <a:t>physicochemical</a:t>
            </a:r>
            <a:r>
              <a:rPr lang="nl-BE" sz="1800" dirty="0"/>
              <a:t> </a:t>
            </a:r>
            <a:r>
              <a:rPr lang="nl-BE" sz="1800" dirty="0" err="1"/>
              <a:t>concentrations</a:t>
            </a:r>
            <a:endParaRPr lang="nl-BE" sz="1800" dirty="0"/>
          </a:p>
          <a:p>
            <a:r>
              <a:rPr lang="nl-BE" sz="1800" dirty="0" err="1"/>
              <a:t>Marginal</a:t>
            </a:r>
            <a:r>
              <a:rPr lang="nl-BE" sz="1800" dirty="0"/>
              <a:t> </a:t>
            </a:r>
            <a:r>
              <a:rPr lang="nl-BE" sz="1800" dirty="0" err="1"/>
              <a:t>tidal</a:t>
            </a:r>
            <a:r>
              <a:rPr lang="nl-BE" sz="1800" dirty="0"/>
              <a:t> </a:t>
            </a:r>
            <a:r>
              <a:rPr lang="nl-BE" sz="1800" dirty="0" err="1"/>
              <a:t>influence</a:t>
            </a:r>
            <a:endParaRPr lang="nl-BE" sz="1800" dirty="0"/>
          </a:p>
          <a:p>
            <a:r>
              <a:rPr lang="nl-BE" sz="1800" dirty="0" err="1"/>
              <a:t>Vertical</a:t>
            </a:r>
            <a:r>
              <a:rPr lang="nl-BE" sz="1800" dirty="0"/>
              <a:t> </a:t>
            </a:r>
            <a:r>
              <a:rPr lang="nl-BE" sz="1800" dirty="0" err="1"/>
              <a:t>canal</a:t>
            </a:r>
            <a:r>
              <a:rPr lang="nl-BE" sz="1800" dirty="0"/>
              <a:t> </a:t>
            </a:r>
            <a:r>
              <a:rPr lang="nl-BE" sz="1800" dirty="0" err="1"/>
              <a:t>walls</a:t>
            </a:r>
            <a:endParaRPr lang="nl-BE" sz="1800" dirty="0"/>
          </a:p>
        </p:txBody>
      </p:sp>
      <p:pic>
        <p:nvPicPr>
          <p:cNvPr id="4" name="Picture 2" descr="https://attachment.outlook.live.net/owa/michiel.perneel@outlook.com/service.svc/s/GetAttachmentThumbnail?id=AQMkADAwATY0MDABLTkzZjktMzI5ZC0wMAItMDAKAEYAAANx6KusjQzXQrLGUFsbkTX9BwBfVYuFln4gT6AJafqWo%2B1xAAACAQwAAABfVYuFln4gT6AJafqWo%2B1xAAJCKMB3AAAAARIAEADT4mUF4D5zQ6C3%2BVT3As7d&amp;thumbnailType=2&amp;owa=outlook.live.com&amp;scriptVer=2019031801.05&amp;isc=1&amp;X-OWA-CANARY=SVAv6N6egESq_uWUpuvvrNALE0sAstYYaC4QUYD3LZyW0LdIfnHsAKi43_IatrVkSIRxrjkottk.&amp;token=eyJhbGciOiJSUzI1NiIsImtpZCI6IjA2MDBGOUY2NzQ2MjA3MzdFNzM0MDRFMjg3QzQ1QTgxOENCN0NFQjgiLCJ4NXQiOiJCZ0Q1OW5SaUJ6Zm5OQVRpaDhSYWdZeTN6cmciLCJ0eXAiOiJKV1QifQ.eyJ2ZXIiOiJFeGNoYW5nZS5DYWxsYmFjay5WMSIsImFwcGN0eHNlbmRlciI6Ik93YURvd25sb2FkQDg0ZGY5ZTdmLWU5ZjYtNDBhZi1iNDM1LWFhYWFhYWFhYWFhYSIsImFwcGN0eCI6IntcIm1zZXhjaHByb3RcIjpcIm93YVwiLFwicHJpbWFyeXNpZFwiOlwiUy0xLTI4MjctNDA5NjAwLTI0ODI1ODIxNzNcIixcInB1aWRcIjpcIjE3NTkyMjEwODcwMjM3NzNcIixcIm9pZFwiOlwiMDAwNjQwMDAtOTNmOS0zMjlkLTAwMDAtMDAwMDAwMDAwMDAwXCIsXCJzY29wZVwiOlwiT3dhRG93bmxvYWRcIn0iLCJuYmYiOjE1NTM2MTQyMDYsImV4cCI6MTU1MzYxNDgwNiwiaXNzIjoiMDAwMDAwMDItMDAwMC0wZmYxLWNlMDAtMDAwMDAwMDAwMDAwQDg0ZGY5ZTdmLWU5ZjYtNDBhZi1iNDM1LWFhYWFhYWFhYWFhYSIsImF1ZCI6IjAwMDAwMDAyLTAwMDAtMGZmMS1jZTAwLTAwMDAwMDAwMDAwMC9hdHRhY2htZW50Lm91dGxvb2subGl2ZS5uZXRAODRkZjllN2YtZTlmNi00MGFmLWI0MzUtYWFhYWFhYWFhYWFhIn0.UQunZuEomOt0gxOljDtREFdvcQF7htQAUBejYFNuiTJ7ADk3CJsSI3lMpgLgNBLQpJ3VAwQYXh8HHGE5dkh9q8WeH0Hb8GVBlw4S6g4J3tEAMX8xSrqWfJNSE7O9H7tGKF6vrY9Xe3T-fe5u-hUHiOF4ijhSyQxw7v64rKVlsxpXWPW932Z69k1uZ0Um7hVleq3qKy1oTXXn4czlvwXGg7J4Go9Q1KhzvGdjBdD4HOqPtmDBrDQBeoPHMhHb7Z-wpumVpZgvR-AC01dS318VQP08l5kDioDkmkJbKjuqfDyyz6qzFrU3J4JVmn6Qz5fim5C93so7dj-AIpq2ef_9WQ&amp;animation=true">
            <a:extLst>
              <a:ext uri="{FF2B5EF4-FFF2-40B4-BE49-F238E27FC236}">
                <a16:creationId xmlns:a16="http://schemas.microsoft.com/office/drawing/2014/main" id="{83BB4371-F99A-4116-84CF-B8D62DDE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81" y="1690688"/>
            <a:ext cx="5229398" cy="3271213"/>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2">
            <a:extLst>
              <a:ext uri="{FF2B5EF4-FFF2-40B4-BE49-F238E27FC236}">
                <a16:creationId xmlns:a16="http://schemas.microsoft.com/office/drawing/2014/main" id="{3CF5714B-03B1-464B-B452-8A8BF33D2D7C}"/>
              </a:ext>
            </a:extLst>
          </p:cNvPr>
          <p:cNvSpPr txBox="1">
            <a:spLocks/>
          </p:cNvSpPr>
          <p:nvPr/>
        </p:nvSpPr>
        <p:spPr>
          <a:xfrm>
            <a:off x="311981" y="5129189"/>
            <a:ext cx="5229398" cy="156957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1800" dirty="0" err="1"/>
              <a:t>Connected</a:t>
            </a:r>
            <a:r>
              <a:rPr lang="nl-BE" sz="1800" dirty="0"/>
              <a:t> </a:t>
            </a:r>
            <a:r>
              <a:rPr lang="nl-BE" sz="1800" dirty="0" err="1"/>
              <a:t>from</a:t>
            </a:r>
            <a:r>
              <a:rPr lang="nl-BE" sz="1800" dirty="0"/>
              <a:t> source </a:t>
            </a:r>
            <a:r>
              <a:rPr lang="nl-BE" sz="1800" dirty="0" err="1"/>
              <a:t>to</a:t>
            </a:r>
            <a:r>
              <a:rPr lang="nl-BE" sz="1800" dirty="0"/>
              <a:t> </a:t>
            </a:r>
            <a:r>
              <a:rPr lang="nl-BE" sz="1800" dirty="0" err="1"/>
              <a:t>mouth</a:t>
            </a:r>
            <a:endParaRPr lang="nl-BE" sz="1800" dirty="0"/>
          </a:p>
          <a:p>
            <a:r>
              <a:rPr lang="nl-BE" sz="1800" dirty="0"/>
              <a:t>Europe: 218 (&gt;100km)</a:t>
            </a:r>
          </a:p>
          <a:p>
            <a:r>
              <a:rPr lang="nl-BE" sz="1800" dirty="0" err="1"/>
              <a:t>gentle</a:t>
            </a:r>
            <a:r>
              <a:rPr lang="nl-BE" sz="1800" dirty="0"/>
              <a:t> </a:t>
            </a:r>
            <a:r>
              <a:rPr lang="nl-BE" sz="1800" dirty="0" err="1"/>
              <a:t>gradient</a:t>
            </a:r>
            <a:r>
              <a:rPr lang="nl-BE" sz="1800" dirty="0"/>
              <a:t> in </a:t>
            </a:r>
            <a:r>
              <a:rPr lang="nl-BE" sz="1800" dirty="0" err="1"/>
              <a:t>salinity</a:t>
            </a:r>
            <a:r>
              <a:rPr lang="nl-BE" sz="1800" dirty="0"/>
              <a:t>, </a:t>
            </a:r>
            <a:r>
              <a:rPr lang="nl-BE" sz="1800" dirty="0" err="1"/>
              <a:t>other</a:t>
            </a:r>
            <a:r>
              <a:rPr lang="nl-BE" sz="1800" dirty="0"/>
              <a:t> </a:t>
            </a:r>
            <a:r>
              <a:rPr lang="nl-BE" sz="1800" dirty="0" err="1"/>
              <a:t>chemicals</a:t>
            </a:r>
            <a:r>
              <a:rPr lang="nl-BE" sz="1800" dirty="0"/>
              <a:t> &amp; </a:t>
            </a:r>
            <a:r>
              <a:rPr lang="nl-BE" sz="1800" dirty="0" err="1"/>
              <a:t>physicochemistry</a:t>
            </a:r>
            <a:endParaRPr lang="nl-BE" sz="1800" dirty="0"/>
          </a:p>
          <a:p>
            <a:r>
              <a:rPr lang="nl-BE" sz="1800" dirty="0"/>
              <a:t>Far </a:t>
            </a:r>
            <a:r>
              <a:rPr lang="nl-BE" sz="1800" dirty="0" err="1"/>
              <a:t>inland</a:t>
            </a:r>
            <a:r>
              <a:rPr lang="nl-BE" sz="1800" dirty="0"/>
              <a:t> </a:t>
            </a:r>
            <a:r>
              <a:rPr lang="nl-BE" sz="1800" dirty="0" err="1"/>
              <a:t>reaching</a:t>
            </a:r>
            <a:r>
              <a:rPr lang="nl-BE" sz="1800" dirty="0"/>
              <a:t> </a:t>
            </a:r>
            <a:r>
              <a:rPr lang="nl-BE" sz="1800" dirty="0" err="1"/>
              <a:t>tide</a:t>
            </a:r>
            <a:endParaRPr lang="nl-BE" sz="1800" dirty="0"/>
          </a:p>
          <a:p>
            <a:r>
              <a:rPr lang="nl-BE" sz="1800" dirty="0" err="1"/>
              <a:t>Flood</a:t>
            </a:r>
            <a:r>
              <a:rPr lang="nl-BE" sz="1800" dirty="0"/>
              <a:t> </a:t>
            </a:r>
            <a:r>
              <a:rPr lang="nl-BE" sz="1800" dirty="0" err="1"/>
              <a:t>plains</a:t>
            </a:r>
            <a:r>
              <a:rPr lang="nl-BE" sz="1800" dirty="0"/>
              <a:t>, flat </a:t>
            </a:r>
            <a:r>
              <a:rPr lang="nl-BE" sz="1800" dirty="0" err="1"/>
              <a:t>banks</a:t>
            </a:r>
            <a:r>
              <a:rPr lang="nl-BE" sz="1800" dirty="0"/>
              <a:t> </a:t>
            </a:r>
            <a:r>
              <a:rPr lang="nl-BE" sz="1800" dirty="0" err="1"/>
              <a:t>with</a:t>
            </a:r>
            <a:r>
              <a:rPr lang="nl-BE" sz="1800" dirty="0"/>
              <a:t> </a:t>
            </a:r>
            <a:r>
              <a:rPr lang="nl-BE" sz="1800" dirty="0" err="1"/>
              <a:t>structural</a:t>
            </a:r>
            <a:r>
              <a:rPr lang="nl-BE" sz="1800" dirty="0"/>
              <a:t> </a:t>
            </a:r>
            <a:r>
              <a:rPr lang="nl-BE" sz="1800" dirty="0" err="1"/>
              <a:t>vegetation</a:t>
            </a:r>
            <a:endParaRPr lang="nl-BE" sz="1800" dirty="0"/>
          </a:p>
          <a:p>
            <a:endParaRPr lang="nl-BE" dirty="0"/>
          </a:p>
          <a:p>
            <a:endParaRPr lang="en-GB" dirty="0"/>
          </a:p>
        </p:txBody>
      </p:sp>
      <p:pic>
        <p:nvPicPr>
          <p:cNvPr id="3076" name="Picture 4" descr="Afbeeldingsresultaat voor sluices">
            <a:extLst>
              <a:ext uri="{FF2B5EF4-FFF2-40B4-BE49-F238E27FC236}">
                <a16:creationId xmlns:a16="http://schemas.microsoft.com/office/drawing/2014/main" id="{072DA779-1E8C-4340-BFAA-D2E683477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0623" y="1690688"/>
            <a:ext cx="5229398" cy="327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3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42F97-F1F8-4C6E-B966-A75F4621FFBF}"/>
              </a:ext>
            </a:extLst>
          </p:cNvPr>
          <p:cNvSpPr>
            <a:spLocks noGrp="1"/>
          </p:cNvSpPr>
          <p:nvPr>
            <p:ph type="title"/>
          </p:nvPr>
        </p:nvSpPr>
        <p:spPr>
          <a:xfrm>
            <a:off x="1219202" y="274638"/>
            <a:ext cx="10709446" cy="1325562"/>
          </a:xfrm>
        </p:spPr>
        <p:txBody>
          <a:bodyPr/>
          <a:lstStyle/>
          <a:p>
            <a:r>
              <a:rPr lang="en-GB" dirty="0"/>
              <a:t>Upstream migration: dynamics &amp; drivers</a:t>
            </a:r>
          </a:p>
        </p:txBody>
      </p:sp>
      <p:sp>
        <p:nvSpPr>
          <p:cNvPr id="3" name="Tijdelijke aanduiding voor inhoud 2">
            <a:extLst>
              <a:ext uri="{FF2B5EF4-FFF2-40B4-BE49-F238E27FC236}">
                <a16:creationId xmlns:a16="http://schemas.microsoft.com/office/drawing/2014/main" id="{44F69A34-CF60-4445-8531-C0B3DC5143CB}"/>
              </a:ext>
            </a:extLst>
          </p:cNvPr>
          <p:cNvSpPr>
            <a:spLocks noGrp="1"/>
          </p:cNvSpPr>
          <p:nvPr>
            <p:ph idx="1"/>
          </p:nvPr>
        </p:nvSpPr>
        <p:spPr>
          <a:xfrm>
            <a:off x="1219203" y="1433689"/>
            <a:ext cx="5407376" cy="4888088"/>
          </a:xfrm>
        </p:spPr>
        <p:txBody>
          <a:bodyPr>
            <a:normAutofit/>
          </a:bodyPr>
          <a:lstStyle/>
          <a:p>
            <a:r>
              <a:rPr lang="nl-BE" dirty="0" err="1"/>
              <a:t>Selective</a:t>
            </a:r>
            <a:r>
              <a:rPr lang="nl-BE" dirty="0"/>
              <a:t> </a:t>
            </a:r>
            <a:r>
              <a:rPr lang="nl-BE" dirty="0" err="1"/>
              <a:t>tidal</a:t>
            </a:r>
            <a:r>
              <a:rPr lang="nl-BE" dirty="0"/>
              <a:t> stream transport</a:t>
            </a:r>
          </a:p>
          <a:p>
            <a:r>
              <a:rPr lang="nl-BE" dirty="0"/>
              <a:t>Cues</a:t>
            </a:r>
          </a:p>
          <a:p>
            <a:pPr lvl="1"/>
            <a:r>
              <a:rPr lang="nl-BE" dirty="0" err="1"/>
              <a:t>Temperature</a:t>
            </a:r>
            <a:endParaRPr lang="nl-BE" dirty="0"/>
          </a:p>
          <a:p>
            <a:pPr lvl="1"/>
            <a:r>
              <a:rPr lang="nl-BE" dirty="0" err="1"/>
              <a:t>Salinity</a:t>
            </a:r>
            <a:r>
              <a:rPr lang="nl-BE" dirty="0"/>
              <a:t> </a:t>
            </a:r>
            <a:r>
              <a:rPr lang="nl-BE" dirty="0" err="1"/>
              <a:t>gradient</a:t>
            </a:r>
            <a:r>
              <a:rPr lang="nl-BE" dirty="0"/>
              <a:t> (</a:t>
            </a:r>
            <a:r>
              <a:rPr lang="nl-BE" dirty="0" err="1"/>
              <a:t>early</a:t>
            </a:r>
            <a:r>
              <a:rPr lang="nl-BE" dirty="0"/>
              <a:t>)</a:t>
            </a:r>
          </a:p>
          <a:p>
            <a:pPr lvl="1"/>
            <a:r>
              <a:rPr lang="nl-BE" dirty="0" err="1"/>
              <a:t>Odour</a:t>
            </a:r>
            <a:r>
              <a:rPr lang="nl-BE" dirty="0"/>
              <a:t> (late)</a:t>
            </a:r>
          </a:p>
          <a:p>
            <a:r>
              <a:rPr lang="nl-BE" dirty="0" err="1"/>
              <a:t>Early</a:t>
            </a:r>
            <a:r>
              <a:rPr lang="nl-BE" dirty="0"/>
              <a:t> settlers </a:t>
            </a:r>
            <a:r>
              <a:rPr lang="nl-BE" dirty="0" err="1"/>
              <a:t>would</a:t>
            </a:r>
            <a:r>
              <a:rPr lang="nl-BE" dirty="0"/>
              <a:t> have a </a:t>
            </a:r>
            <a:r>
              <a:rPr lang="nl-BE" dirty="0" err="1"/>
              <a:t>decreased</a:t>
            </a:r>
            <a:r>
              <a:rPr lang="nl-BE" dirty="0"/>
              <a:t> body </a:t>
            </a:r>
            <a:r>
              <a:rPr lang="nl-BE" dirty="0" err="1"/>
              <a:t>condition</a:t>
            </a:r>
            <a:r>
              <a:rPr lang="nl-BE" dirty="0"/>
              <a:t> </a:t>
            </a:r>
            <a:r>
              <a:rPr lang="nl-BE" dirty="0" err="1"/>
              <a:t>compared</a:t>
            </a:r>
            <a:r>
              <a:rPr lang="nl-BE" dirty="0"/>
              <a:t> </a:t>
            </a:r>
            <a:r>
              <a:rPr lang="nl-BE" dirty="0" err="1"/>
              <a:t>to</a:t>
            </a:r>
            <a:r>
              <a:rPr lang="nl-BE" dirty="0"/>
              <a:t> </a:t>
            </a:r>
            <a:r>
              <a:rPr lang="nl-BE" dirty="0" err="1"/>
              <a:t>active</a:t>
            </a:r>
            <a:r>
              <a:rPr lang="nl-BE" dirty="0"/>
              <a:t> </a:t>
            </a:r>
            <a:r>
              <a:rPr lang="nl-BE" dirty="0" err="1"/>
              <a:t>migrants</a:t>
            </a:r>
            <a:endParaRPr lang="nl-BE" dirty="0"/>
          </a:p>
          <a:p>
            <a:r>
              <a:rPr lang="nl-BE" dirty="0"/>
              <a:t>Habitat </a:t>
            </a:r>
            <a:r>
              <a:rPr lang="nl-BE" dirty="0" err="1"/>
              <a:t>selection</a:t>
            </a:r>
            <a:endParaRPr lang="nl-BE" dirty="0"/>
          </a:p>
          <a:p>
            <a:pPr marL="914400" lvl="2" indent="0">
              <a:buNone/>
            </a:pPr>
            <a:r>
              <a:rPr lang="nl-BE" dirty="0"/>
              <a:t>Trade-off </a:t>
            </a:r>
            <a:r>
              <a:rPr lang="nl-BE" dirty="0" err="1"/>
              <a:t>between</a:t>
            </a:r>
            <a:r>
              <a:rPr lang="nl-BE" dirty="0"/>
              <a:t> </a:t>
            </a:r>
            <a:r>
              <a:rPr lang="nl-BE" dirty="0" err="1"/>
              <a:t>growth</a:t>
            </a:r>
            <a:r>
              <a:rPr lang="nl-BE" dirty="0"/>
              <a:t>, survival, </a:t>
            </a:r>
            <a:r>
              <a:rPr lang="nl-BE" dirty="0" err="1"/>
              <a:t>competition</a:t>
            </a:r>
            <a:r>
              <a:rPr lang="nl-BE" dirty="0"/>
              <a:t> </a:t>
            </a:r>
            <a:r>
              <a:rPr lang="nl-BE" dirty="0" err="1"/>
              <a:t>avoidance</a:t>
            </a:r>
            <a:r>
              <a:rPr lang="nl-BE" dirty="0"/>
              <a:t> </a:t>
            </a:r>
            <a:r>
              <a:rPr lang="nl-BE" dirty="0" err="1"/>
              <a:t>and</a:t>
            </a:r>
            <a:r>
              <a:rPr lang="nl-BE" dirty="0"/>
              <a:t> </a:t>
            </a:r>
            <a:r>
              <a:rPr lang="nl-BE" dirty="0" err="1"/>
              <a:t>energetic</a:t>
            </a:r>
            <a:r>
              <a:rPr lang="nl-BE" dirty="0"/>
              <a:t> </a:t>
            </a:r>
            <a:r>
              <a:rPr lang="nl-BE" dirty="0" err="1"/>
              <a:t>cost</a:t>
            </a:r>
            <a:r>
              <a:rPr lang="nl-BE" dirty="0"/>
              <a:t> of </a:t>
            </a:r>
            <a:r>
              <a:rPr lang="nl-BE" dirty="0" err="1"/>
              <a:t>migration</a:t>
            </a:r>
            <a:endParaRPr lang="nl-BE" dirty="0"/>
          </a:p>
          <a:p>
            <a:pPr marL="457200" lvl="1" indent="0">
              <a:buNone/>
            </a:pPr>
            <a:endParaRPr lang="nl-BE" dirty="0"/>
          </a:p>
          <a:p>
            <a:endParaRPr lang="nl-BE" dirty="0"/>
          </a:p>
        </p:txBody>
      </p:sp>
      <p:pic>
        <p:nvPicPr>
          <p:cNvPr id="5" name="Afbeelding 4">
            <a:extLst>
              <a:ext uri="{FF2B5EF4-FFF2-40B4-BE49-F238E27FC236}">
                <a16:creationId xmlns:a16="http://schemas.microsoft.com/office/drawing/2014/main" id="{E7FD3F2F-4724-46C2-9338-49AF1DAD5FD0}"/>
              </a:ext>
            </a:extLst>
          </p:cNvPr>
          <p:cNvPicPr>
            <a:picLocks noChangeAspect="1"/>
          </p:cNvPicPr>
          <p:nvPr/>
        </p:nvPicPr>
        <p:blipFill rotWithShape="1">
          <a:blip r:embed="rId3">
            <a:extLst>
              <a:ext uri="{28A0092B-C50C-407E-A947-70E740481C1C}">
                <a14:useLocalDpi xmlns:a14="http://schemas.microsoft.com/office/drawing/2010/main" val="0"/>
              </a:ext>
            </a:extLst>
          </a:blip>
          <a:srcRect l="27701" t="2186" r="5021" b="3599"/>
          <a:stretch/>
        </p:blipFill>
        <p:spPr>
          <a:xfrm>
            <a:off x="6626578" y="1433689"/>
            <a:ext cx="5302070" cy="4888088"/>
          </a:xfrm>
          <a:prstGeom prst="rect">
            <a:avLst/>
          </a:prstGeom>
        </p:spPr>
      </p:pic>
      <p:sp>
        <p:nvSpPr>
          <p:cNvPr id="6" name="Tekstvak 5">
            <a:extLst>
              <a:ext uri="{FF2B5EF4-FFF2-40B4-BE49-F238E27FC236}">
                <a16:creationId xmlns:a16="http://schemas.microsoft.com/office/drawing/2014/main" id="{CF3A68B1-B967-4F98-90BA-D31BD7B6D82D}"/>
              </a:ext>
            </a:extLst>
          </p:cNvPr>
          <p:cNvSpPr txBox="1"/>
          <p:nvPr/>
        </p:nvSpPr>
        <p:spPr>
          <a:xfrm>
            <a:off x="9845524" y="6321777"/>
            <a:ext cx="2649181" cy="378178"/>
          </a:xfrm>
          <a:prstGeom prst="rect">
            <a:avLst/>
          </a:prstGeom>
          <a:noFill/>
        </p:spPr>
        <p:txBody>
          <a:bodyPr wrap="square" rtlCol="0">
            <a:spAutoFit/>
          </a:bodyPr>
          <a:lstStyle/>
          <a:p>
            <a:r>
              <a:rPr lang="nl-BE" dirty="0"/>
              <a:t>(</a:t>
            </a:r>
            <a:r>
              <a:rPr lang="nl-BE" dirty="0" err="1"/>
              <a:t>Harrisson</a:t>
            </a:r>
            <a:r>
              <a:rPr lang="nl-BE" dirty="0"/>
              <a:t>, 2014) </a:t>
            </a:r>
            <a:endParaRPr lang="en-GB" dirty="0"/>
          </a:p>
        </p:txBody>
      </p:sp>
      <p:sp>
        <p:nvSpPr>
          <p:cNvPr id="7" name="Pijl: rechts 6">
            <a:extLst>
              <a:ext uri="{FF2B5EF4-FFF2-40B4-BE49-F238E27FC236}">
                <a16:creationId xmlns:a16="http://schemas.microsoft.com/office/drawing/2014/main" id="{B9EFB2BE-6E83-4CEF-A4B3-0A247533EA2B}"/>
              </a:ext>
            </a:extLst>
          </p:cNvPr>
          <p:cNvSpPr/>
          <p:nvPr/>
        </p:nvSpPr>
        <p:spPr>
          <a:xfrm>
            <a:off x="1785259" y="5715000"/>
            <a:ext cx="261256" cy="17417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50000"/>
                </a:schemeClr>
              </a:solidFill>
            </a:endParaRPr>
          </a:p>
        </p:txBody>
      </p:sp>
    </p:spTree>
    <p:extLst>
      <p:ext uri="{BB962C8B-B14F-4D97-AF65-F5344CB8AC3E}">
        <p14:creationId xmlns:p14="http://schemas.microsoft.com/office/powerpoint/2010/main" val="29579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737E5E-1481-4A80-9EAE-6B066E4CCE43}"/>
              </a:ext>
            </a:extLst>
          </p:cNvPr>
          <p:cNvSpPr>
            <a:spLocks noGrp="1"/>
          </p:cNvSpPr>
          <p:nvPr>
            <p:ph type="title"/>
          </p:nvPr>
        </p:nvSpPr>
        <p:spPr/>
        <p:txBody>
          <a:bodyPr/>
          <a:lstStyle/>
          <a:p>
            <a:r>
              <a:rPr lang="nl-BE" dirty="0" err="1"/>
              <a:t>Fatty</a:t>
            </a:r>
            <a:r>
              <a:rPr lang="nl-BE" dirty="0"/>
              <a:t> </a:t>
            </a:r>
            <a:r>
              <a:rPr lang="nl-BE" dirty="0" err="1"/>
              <a:t>acids</a:t>
            </a:r>
            <a:r>
              <a:rPr lang="nl-BE" dirty="0"/>
              <a:t> &amp; </a:t>
            </a:r>
            <a:r>
              <a:rPr lang="nl-BE" dirty="0" err="1"/>
              <a:t>fish</a:t>
            </a:r>
            <a:endParaRPr lang="en-GB"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43BEDB10-1081-4939-B89B-52D1E707892E}"/>
                  </a:ext>
                </a:extLst>
              </p:cNvPr>
              <p:cNvSpPr>
                <a:spLocks noGrp="1"/>
              </p:cNvSpPr>
              <p:nvPr>
                <p:ph idx="1"/>
              </p:nvPr>
            </p:nvSpPr>
            <p:spPr/>
            <p:txBody>
              <a:bodyPr/>
              <a:lstStyle/>
              <a:p>
                <a:r>
                  <a:rPr lang="nl-BE" dirty="0"/>
                  <a:t>Fish </a:t>
                </a:r>
                <a:r>
                  <a:rPr lang="nl-BE" dirty="0" err="1"/>
                  <a:t>lipid</a:t>
                </a:r>
                <a:r>
                  <a:rPr lang="nl-BE" dirty="0"/>
                  <a:t> </a:t>
                </a:r>
                <a:r>
                  <a:rPr lang="nl-BE" dirty="0" err="1"/>
                  <a:t>composition</a:t>
                </a:r>
                <a:r>
                  <a:rPr lang="nl-BE" dirty="0"/>
                  <a:t> is </a:t>
                </a:r>
                <a:r>
                  <a:rPr lang="nl-BE" dirty="0" err="1"/>
                  <a:t>influenced</a:t>
                </a:r>
                <a:r>
                  <a:rPr lang="nl-BE" dirty="0"/>
                  <a:t> </a:t>
                </a:r>
                <a:r>
                  <a:rPr lang="nl-BE" dirty="0" err="1"/>
                  <a:t>by</a:t>
                </a:r>
                <a:r>
                  <a:rPr lang="nl-BE" dirty="0"/>
                  <a:t> </a:t>
                </a:r>
                <a:r>
                  <a:rPr lang="nl-BE" dirty="0" err="1"/>
                  <a:t>the</a:t>
                </a:r>
                <a:r>
                  <a:rPr lang="nl-BE" dirty="0"/>
                  <a:t> </a:t>
                </a:r>
                <a:r>
                  <a:rPr lang="nl-BE" dirty="0" err="1"/>
                  <a:t>diet</a:t>
                </a:r>
                <a:r>
                  <a:rPr lang="nl-BE" dirty="0"/>
                  <a:t>, </a:t>
                </a:r>
                <a:r>
                  <a:rPr lang="nl-BE" dirty="0" err="1"/>
                  <a:t>environmental</a:t>
                </a:r>
                <a:r>
                  <a:rPr lang="nl-BE" dirty="0"/>
                  <a:t> factors (e.g. T, O</a:t>
                </a:r>
                <a:r>
                  <a:rPr lang="nl-BE" baseline="-25000" dirty="0"/>
                  <a:t>2</a:t>
                </a:r>
                <a:r>
                  <a:rPr lang="nl-BE" dirty="0"/>
                  <a:t>-dissolved) </a:t>
                </a:r>
                <a:r>
                  <a:rPr lang="nl-BE" dirty="0" err="1"/>
                  <a:t>and</a:t>
                </a:r>
                <a:r>
                  <a:rPr lang="nl-BE" dirty="0"/>
                  <a:t> </a:t>
                </a:r>
                <a:r>
                  <a:rPr lang="nl-BE" dirty="0" err="1"/>
                  <a:t>genetic</a:t>
                </a:r>
                <a:r>
                  <a:rPr lang="nl-BE" dirty="0"/>
                  <a:t> </a:t>
                </a:r>
                <a:r>
                  <a:rPr lang="nl-BE" dirty="0" err="1"/>
                  <a:t>variation</a:t>
                </a:r>
                <a:br>
                  <a:rPr lang="nl-BE" dirty="0"/>
                </a:br>
                <a:endParaRPr lang="nl-BE" dirty="0"/>
              </a:p>
              <a:p>
                <a:r>
                  <a:rPr lang="nl-BE" dirty="0"/>
                  <a:t>large </a:t>
                </a:r>
                <a:r>
                  <a:rPr lang="nl-BE" dirty="0" err="1"/>
                  <a:t>presence</a:t>
                </a:r>
                <a:r>
                  <a:rPr lang="nl-BE" dirty="0"/>
                  <a:t> of PUFA 		high </a:t>
                </a:r>
                <a:r>
                  <a:rPr lang="nl-BE" dirty="0" err="1"/>
                  <a:t>dietary</a:t>
                </a:r>
                <a:r>
                  <a:rPr lang="nl-BE" dirty="0"/>
                  <a:t> </a:t>
                </a:r>
                <a:r>
                  <a:rPr lang="nl-BE" dirty="0" err="1"/>
                  <a:t>quality</a:t>
                </a:r>
                <a:endParaRPr lang="nl-BE" dirty="0"/>
              </a:p>
              <a:p>
                <a:endParaRPr lang="nl-BE" dirty="0"/>
              </a:p>
              <a:p>
                <a14:m>
                  <m:oMath xmlns:m="http://schemas.openxmlformats.org/officeDocument/2006/math">
                    <m:f>
                      <m:fPr>
                        <m:ctrlPr>
                          <a:rPr lang="en-GB" i="1" smtClean="0">
                            <a:latin typeface="Cambria Math" panose="02040503050406030204" pitchFamily="18" charset="0"/>
                          </a:rPr>
                        </m:ctrlPr>
                      </m:fPr>
                      <m:num>
                        <m:r>
                          <a:rPr lang="nl-BE" b="0" i="1" smtClean="0">
                            <a:latin typeface="Cambria Math" panose="02040503050406030204" pitchFamily="18" charset="0"/>
                          </a:rPr>
                          <m:t>𝐸𝑃𝐴</m:t>
                        </m:r>
                      </m:num>
                      <m:den>
                        <m:r>
                          <a:rPr lang="nl-BE" b="0" i="1" smtClean="0">
                            <a:latin typeface="Cambria Math" panose="02040503050406030204" pitchFamily="18" charset="0"/>
                          </a:rPr>
                          <m:t>𝐴𝐴</m:t>
                        </m:r>
                      </m:den>
                    </m:f>
                  </m:oMath>
                </a14:m>
                <a:r>
                  <a:rPr lang="en-GB" dirty="0"/>
                  <a:t>  	&amp;  </a:t>
                </a:r>
                <a14:m>
                  <m:oMath xmlns:m="http://schemas.openxmlformats.org/officeDocument/2006/math">
                    <m:f>
                      <m:fPr>
                        <m:ctrlPr>
                          <a:rPr lang="en-GB" i="1">
                            <a:latin typeface="Cambria Math" panose="02040503050406030204" pitchFamily="18" charset="0"/>
                          </a:rPr>
                        </m:ctrlPr>
                      </m:fPr>
                      <m:num>
                        <m:r>
                          <a:rPr lang="nl-BE" b="0" i="1" smtClean="0">
                            <a:latin typeface="Cambria Math" panose="02040503050406030204" pitchFamily="18" charset="0"/>
                          </a:rPr>
                          <m:t>𝑛</m:t>
                        </m:r>
                        <m:r>
                          <a:rPr lang="nl-BE" b="0" i="1" smtClean="0">
                            <a:latin typeface="Cambria Math" panose="02040503050406030204" pitchFamily="18" charset="0"/>
                          </a:rPr>
                          <m:t>−3</m:t>
                        </m:r>
                      </m:num>
                      <m:den>
                        <m:r>
                          <a:rPr lang="nl-BE" b="0" i="1" smtClean="0">
                            <a:latin typeface="Cambria Math" panose="02040503050406030204" pitchFamily="18" charset="0"/>
                          </a:rPr>
                          <m:t>𝑛</m:t>
                        </m:r>
                        <m:r>
                          <a:rPr lang="nl-BE" b="0" i="1" smtClean="0">
                            <a:latin typeface="Cambria Math" panose="02040503050406030204" pitchFamily="18" charset="0"/>
                          </a:rPr>
                          <m:t>−6</m:t>
                        </m:r>
                      </m:den>
                    </m:f>
                  </m:oMath>
                </a14:m>
                <a:r>
                  <a:rPr lang="en-GB" dirty="0"/>
                  <a:t> 	  higher in marine organisms</a:t>
                </a:r>
                <a:br>
                  <a:rPr lang="en-GB" dirty="0"/>
                </a:br>
                <a:endParaRPr lang="en-GB" dirty="0"/>
              </a:p>
              <a:p>
                <a14:m>
                  <m:oMath xmlns:m="http://schemas.openxmlformats.org/officeDocument/2006/math">
                    <m:f>
                      <m:fPr>
                        <m:ctrlPr>
                          <a:rPr lang="en-GB" i="1">
                            <a:latin typeface="Cambria Math" panose="02040503050406030204" pitchFamily="18" charset="0"/>
                          </a:rPr>
                        </m:ctrlPr>
                      </m:fPr>
                      <m:num>
                        <m:r>
                          <a:rPr lang="nl-BE" b="0" i="1" smtClean="0">
                            <a:latin typeface="Cambria Math" panose="02040503050406030204" pitchFamily="18" charset="0"/>
                          </a:rPr>
                          <m:t>𝐷𝐻𝐴</m:t>
                        </m:r>
                      </m:num>
                      <m:den>
                        <m:r>
                          <a:rPr lang="nl-BE" b="0" i="1" smtClean="0">
                            <a:latin typeface="Cambria Math" panose="02040503050406030204" pitchFamily="18" charset="0"/>
                          </a:rPr>
                          <m:t>𝐸𝑃𝐴</m:t>
                        </m:r>
                      </m:den>
                    </m:f>
                  </m:oMath>
                </a14:m>
                <a:r>
                  <a:rPr lang="en-GB" dirty="0"/>
                  <a:t> 		quality indicator, increases with trophic level</a:t>
                </a:r>
              </a:p>
            </p:txBody>
          </p:sp>
        </mc:Choice>
        <mc:Fallback xmlns="">
          <p:sp>
            <p:nvSpPr>
              <p:cNvPr id="3" name="Tijdelijke aanduiding voor inhoud 2">
                <a:extLst>
                  <a:ext uri="{FF2B5EF4-FFF2-40B4-BE49-F238E27FC236}">
                    <a16:creationId xmlns:a16="http://schemas.microsoft.com/office/drawing/2014/main" id="{43BEDB10-1081-4939-B89B-52D1E707892E}"/>
                  </a:ext>
                </a:extLst>
              </p:cNvPr>
              <p:cNvSpPr>
                <a:spLocks noGrp="1" noRot="1" noChangeAspect="1" noMove="1" noResize="1" noEditPoints="1" noAdjustHandles="1" noChangeArrowheads="1" noChangeShapeType="1" noTextEdit="1"/>
              </p:cNvSpPr>
              <p:nvPr>
                <p:ph idx="1"/>
              </p:nvPr>
            </p:nvSpPr>
            <p:spPr>
              <a:blipFill>
                <a:blip r:embed="rId3"/>
                <a:stretch>
                  <a:fillRect l="-1043" t="-2241" r="-1043"/>
                </a:stretch>
              </a:blipFill>
            </p:spPr>
            <p:txBody>
              <a:bodyPr/>
              <a:lstStyle/>
              <a:p>
                <a:r>
                  <a:rPr lang="en-GB">
                    <a:noFill/>
                  </a:rPr>
                  <a:t> </a:t>
                </a:r>
              </a:p>
            </p:txBody>
          </p:sp>
        </mc:Fallback>
      </mc:AlternateContent>
      <p:sp>
        <p:nvSpPr>
          <p:cNvPr id="4" name="Pijl: rechts 3">
            <a:extLst>
              <a:ext uri="{FF2B5EF4-FFF2-40B4-BE49-F238E27FC236}">
                <a16:creationId xmlns:a16="http://schemas.microsoft.com/office/drawing/2014/main" id="{90114B5D-BBBA-4227-B958-948DAF4A62BA}"/>
              </a:ext>
            </a:extLst>
          </p:cNvPr>
          <p:cNvSpPr/>
          <p:nvPr/>
        </p:nvSpPr>
        <p:spPr>
          <a:xfrm>
            <a:off x="4713514" y="3243943"/>
            <a:ext cx="489857" cy="185057"/>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jl: rechts 4">
            <a:extLst>
              <a:ext uri="{FF2B5EF4-FFF2-40B4-BE49-F238E27FC236}">
                <a16:creationId xmlns:a16="http://schemas.microsoft.com/office/drawing/2014/main" id="{A074B503-C63E-4ED5-B50C-3EB4A2B90452}"/>
              </a:ext>
            </a:extLst>
          </p:cNvPr>
          <p:cNvSpPr/>
          <p:nvPr/>
        </p:nvSpPr>
        <p:spPr>
          <a:xfrm>
            <a:off x="3091542" y="4349636"/>
            <a:ext cx="489857" cy="185057"/>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jl: rechts 5">
            <a:extLst>
              <a:ext uri="{FF2B5EF4-FFF2-40B4-BE49-F238E27FC236}">
                <a16:creationId xmlns:a16="http://schemas.microsoft.com/office/drawing/2014/main" id="{42C138AB-3B43-47D0-9385-D2E22B26A4D4}"/>
              </a:ext>
            </a:extLst>
          </p:cNvPr>
          <p:cNvSpPr/>
          <p:nvPr/>
        </p:nvSpPr>
        <p:spPr>
          <a:xfrm>
            <a:off x="1992085" y="5423865"/>
            <a:ext cx="489857" cy="185057"/>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hthoek 6">
            <a:extLst>
              <a:ext uri="{FF2B5EF4-FFF2-40B4-BE49-F238E27FC236}">
                <a16:creationId xmlns:a16="http://schemas.microsoft.com/office/drawing/2014/main" id="{6494D72D-D11B-4861-AC3B-72F543375B03}"/>
              </a:ext>
            </a:extLst>
          </p:cNvPr>
          <p:cNvSpPr/>
          <p:nvPr/>
        </p:nvSpPr>
        <p:spPr>
          <a:xfrm>
            <a:off x="1095153" y="4040372"/>
            <a:ext cx="1892596" cy="95693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hoek 7">
            <a:extLst>
              <a:ext uri="{FF2B5EF4-FFF2-40B4-BE49-F238E27FC236}">
                <a16:creationId xmlns:a16="http://schemas.microsoft.com/office/drawing/2014/main" id="{970BE6BD-8556-44FD-9EC1-6681447D3217}"/>
              </a:ext>
            </a:extLst>
          </p:cNvPr>
          <p:cNvSpPr/>
          <p:nvPr/>
        </p:nvSpPr>
        <p:spPr>
          <a:xfrm>
            <a:off x="1095153" y="5105380"/>
            <a:ext cx="744280" cy="956930"/>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B7AD1EE8-E447-4E54-9D89-73C3AAAB12B4}"/>
              </a:ext>
            </a:extLst>
          </p:cNvPr>
          <p:cNvSpPr/>
          <p:nvPr/>
        </p:nvSpPr>
        <p:spPr>
          <a:xfrm>
            <a:off x="1119963" y="2939624"/>
            <a:ext cx="3430772" cy="803036"/>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682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BAB1DE-3FDC-412E-82C9-96CEE70CC2B6}"/>
              </a:ext>
            </a:extLst>
          </p:cNvPr>
          <p:cNvSpPr>
            <a:spLocks noGrp="1"/>
          </p:cNvSpPr>
          <p:nvPr>
            <p:ph type="title"/>
          </p:nvPr>
        </p:nvSpPr>
        <p:spPr/>
        <p:txBody>
          <a:bodyPr/>
          <a:lstStyle/>
          <a:p>
            <a:r>
              <a:rPr lang="nl-BE" dirty="0" err="1"/>
              <a:t>Objectives</a:t>
            </a:r>
            <a:endParaRPr lang="nl-BE" dirty="0"/>
          </a:p>
        </p:txBody>
      </p:sp>
      <p:sp>
        <p:nvSpPr>
          <p:cNvPr id="3" name="Tijdelijke aanduiding voor inhoud 2">
            <a:extLst>
              <a:ext uri="{FF2B5EF4-FFF2-40B4-BE49-F238E27FC236}">
                <a16:creationId xmlns:a16="http://schemas.microsoft.com/office/drawing/2014/main" id="{D76A5A12-F6DB-489E-A9CD-813436E941A4}"/>
              </a:ext>
            </a:extLst>
          </p:cNvPr>
          <p:cNvSpPr>
            <a:spLocks noGrp="1"/>
          </p:cNvSpPr>
          <p:nvPr>
            <p:ph idx="1"/>
          </p:nvPr>
        </p:nvSpPr>
        <p:spPr>
          <a:xfrm>
            <a:off x="838200" y="1810385"/>
            <a:ext cx="10515600" cy="4351338"/>
          </a:xfrm>
        </p:spPr>
        <p:txBody>
          <a:bodyPr/>
          <a:lstStyle/>
          <a:p>
            <a:r>
              <a:rPr lang="nl-BE" dirty="0"/>
              <a:t>N° of </a:t>
            </a:r>
            <a:r>
              <a:rPr lang="nl-BE" dirty="0" err="1"/>
              <a:t>glass</a:t>
            </a:r>
            <a:r>
              <a:rPr lang="nl-BE" dirty="0"/>
              <a:t> </a:t>
            </a:r>
            <a:r>
              <a:rPr lang="nl-BE" dirty="0" err="1"/>
              <a:t>eel</a:t>
            </a:r>
            <a:r>
              <a:rPr lang="nl-BE" dirty="0"/>
              <a:t> </a:t>
            </a:r>
            <a:r>
              <a:rPr lang="nl-BE" dirty="0" err="1"/>
              <a:t>that</a:t>
            </a:r>
            <a:r>
              <a:rPr lang="nl-BE" dirty="0"/>
              <a:t> pass V-A </a:t>
            </a:r>
            <a:r>
              <a:rPr lang="nl-BE" dirty="0" err="1"/>
              <a:t>canal</a:t>
            </a:r>
            <a:r>
              <a:rPr lang="nl-BE" dirty="0"/>
              <a:t>?</a:t>
            </a:r>
          </a:p>
          <a:p>
            <a:pPr lvl="1"/>
            <a:r>
              <a:rPr lang="nl-BE" dirty="0" err="1"/>
              <a:t>Differences</a:t>
            </a:r>
            <a:r>
              <a:rPr lang="nl-BE" dirty="0"/>
              <a:t> in </a:t>
            </a:r>
            <a:r>
              <a:rPr lang="nl-BE" dirty="0" err="1"/>
              <a:t>fish</a:t>
            </a:r>
            <a:r>
              <a:rPr lang="nl-BE" dirty="0"/>
              <a:t> </a:t>
            </a:r>
            <a:r>
              <a:rPr lang="nl-BE" dirty="0" err="1"/>
              <a:t>caught</a:t>
            </a:r>
            <a:r>
              <a:rPr lang="nl-BE" dirty="0"/>
              <a:t> </a:t>
            </a:r>
            <a:r>
              <a:rPr lang="nl-BE" dirty="0" err="1"/>
              <a:t>with</a:t>
            </a:r>
            <a:r>
              <a:rPr lang="nl-BE" dirty="0"/>
              <a:t> different sampling </a:t>
            </a:r>
            <a:r>
              <a:rPr lang="nl-BE" dirty="0" err="1"/>
              <a:t>techniques</a:t>
            </a:r>
            <a:endParaRPr lang="nl-BE" dirty="0"/>
          </a:p>
          <a:p>
            <a:pPr lvl="2"/>
            <a:r>
              <a:rPr lang="nl-BE" dirty="0" err="1"/>
              <a:t>Numbers</a:t>
            </a:r>
            <a:endParaRPr lang="nl-BE" dirty="0"/>
          </a:p>
          <a:p>
            <a:pPr lvl="2"/>
            <a:r>
              <a:rPr lang="nl-BE" dirty="0" err="1"/>
              <a:t>Biometrics</a:t>
            </a:r>
            <a:endParaRPr lang="nl-BE" dirty="0"/>
          </a:p>
          <a:p>
            <a:r>
              <a:rPr lang="nl-BE" dirty="0" err="1"/>
              <a:t>What</a:t>
            </a:r>
            <a:r>
              <a:rPr lang="nl-BE" dirty="0"/>
              <a:t> is </a:t>
            </a:r>
            <a:r>
              <a:rPr lang="nl-BE" dirty="0" err="1"/>
              <a:t>the</a:t>
            </a:r>
            <a:r>
              <a:rPr lang="nl-BE" dirty="0"/>
              <a:t> </a:t>
            </a:r>
            <a:r>
              <a:rPr lang="nl-BE" dirty="0" err="1"/>
              <a:t>diet</a:t>
            </a:r>
            <a:r>
              <a:rPr lang="nl-BE" dirty="0"/>
              <a:t> of </a:t>
            </a:r>
            <a:r>
              <a:rPr lang="nl-BE" dirty="0" err="1"/>
              <a:t>glass</a:t>
            </a:r>
            <a:r>
              <a:rPr lang="nl-BE" dirty="0"/>
              <a:t> </a:t>
            </a:r>
            <a:r>
              <a:rPr lang="nl-BE" dirty="0" err="1"/>
              <a:t>eel</a:t>
            </a:r>
            <a:r>
              <a:rPr lang="nl-BE" dirty="0"/>
              <a:t> in </a:t>
            </a:r>
            <a:r>
              <a:rPr lang="nl-BE" dirty="0" err="1"/>
              <a:t>this</a:t>
            </a:r>
            <a:r>
              <a:rPr lang="nl-BE" dirty="0"/>
              <a:t> </a:t>
            </a:r>
            <a:r>
              <a:rPr lang="nl-BE" dirty="0" err="1"/>
              <a:t>canal</a:t>
            </a:r>
            <a:r>
              <a:rPr lang="nl-BE" dirty="0"/>
              <a:t>?</a:t>
            </a:r>
          </a:p>
          <a:p>
            <a:r>
              <a:rPr lang="nl-BE" dirty="0"/>
              <a:t>How does </a:t>
            </a:r>
            <a:r>
              <a:rPr lang="nl-BE" dirty="0" err="1"/>
              <a:t>the</a:t>
            </a:r>
            <a:r>
              <a:rPr lang="nl-BE" dirty="0"/>
              <a:t> </a:t>
            </a:r>
            <a:r>
              <a:rPr lang="nl-BE" dirty="0" err="1"/>
              <a:t>fatty</a:t>
            </a:r>
            <a:r>
              <a:rPr lang="nl-BE" dirty="0"/>
              <a:t> acid profile change over time?</a:t>
            </a:r>
          </a:p>
          <a:p>
            <a:pPr lvl="1"/>
            <a:r>
              <a:rPr lang="nl-BE" dirty="0" err="1"/>
              <a:t>Biomarkers</a:t>
            </a:r>
            <a:endParaRPr lang="nl-BE" dirty="0"/>
          </a:p>
          <a:p>
            <a:pPr lvl="1"/>
            <a:r>
              <a:rPr lang="nl-BE" dirty="0"/>
              <a:t>Link </a:t>
            </a:r>
            <a:r>
              <a:rPr lang="nl-BE" dirty="0" err="1"/>
              <a:t>with</a:t>
            </a:r>
            <a:r>
              <a:rPr lang="nl-BE" dirty="0"/>
              <a:t> </a:t>
            </a:r>
            <a:r>
              <a:rPr lang="nl-BE" dirty="0" err="1"/>
              <a:t>diet</a:t>
            </a:r>
            <a:r>
              <a:rPr lang="nl-BE" dirty="0"/>
              <a:t>?</a:t>
            </a:r>
          </a:p>
          <a:p>
            <a:pPr marL="457200" lvl="1" indent="0">
              <a:buNone/>
            </a:pPr>
            <a:endParaRPr lang="nl-BE" dirty="0"/>
          </a:p>
        </p:txBody>
      </p:sp>
    </p:spTree>
    <p:extLst>
      <p:ext uri="{BB962C8B-B14F-4D97-AF65-F5344CB8AC3E}">
        <p14:creationId xmlns:p14="http://schemas.microsoft.com/office/powerpoint/2010/main" val="358148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42CF3-D6C4-4B43-AD23-9905B493E569}"/>
              </a:ext>
            </a:extLst>
          </p:cNvPr>
          <p:cNvSpPr>
            <a:spLocks noGrp="1"/>
          </p:cNvSpPr>
          <p:nvPr>
            <p:ph type="title"/>
          </p:nvPr>
        </p:nvSpPr>
        <p:spPr>
          <a:xfrm>
            <a:off x="838200" y="365126"/>
            <a:ext cx="10332308" cy="895263"/>
          </a:xfrm>
        </p:spPr>
        <p:txBody>
          <a:bodyPr/>
          <a:lstStyle/>
          <a:p>
            <a:r>
              <a:rPr lang="nl-BE" dirty="0"/>
              <a:t>Content</a:t>
            </a:r>
            <a:endParaRPr lang="en-GB" dirty="0"/>
          </a:p>
        </p:txBody>
      </p:sp>
      <p:sp>
        <p:nvSpPr>
          <p:cNvPr id="3" name="Tijdelijke aanduiding voor inhoud 2">
            <a:extLst>
              <a:ext uri="{FF2B5EF4-FFF2-40B4-BE49-F238E27FC236}">
                <a16:creationId xmlns:a16="http://schemas.microsoft.com/office/drawing/2014/main" id="{F28ACD08-FBAE-48CA-A617-529759910BE1}"/>
              </a:ext>
            </a:extLst>
          </p:cNvPr>
          <p:cNvSpPr>
            <a:spLocks noGrp="1"/>
          </p:cNvSpPr>
          <p:nvPr>
            <p:ph idx="1"/>
          </p:nvPr>
        </p:nvSpPr>
        <p:spPr>
          <a:xfrm>
            <a:off x="1470454" y="1260389"/>
            <a:ext cx="9883346" cy="4916574"/>
          </a:xfrm>
        </p:spPr>
        <p:txBody>
          <a:bodyPr>
            <a:normAutofit fontScale="70000" lnSpcReduction="20000"/>
          </a:bodyPr>
          <a:lstStyle/>
          <a:p>
            <a:pPr marL="571500" indent="-571500">
              <a:buFont typeface="+mj-lt"/>
              <a:buAutoNum type="romanUcPeriod"/>
            </a:pPr>
            <a:r>
              <a:rPr lang="nl-BE" dirty="0" err="1">
                <a:solidFill>
                  <a:schemeClr val="bg1">
                    <a:lumMod val="50000"/>
                  </a:schemeClr>
                </a:solidFill>
              </a:rPr>
              <a:t>Introduction</a:t>
            </a:r>
            <a:endParaRPr lang="nl-BE" dirty="0">
              <a:solidFill>
                <a:schemeClr val="bg1">
                  <a:lumMod val="50000"/>
                </a:schemeClr>
              </a:solidFill>
            </a:endParaRPr>
          </a:p>
          <a:p>
            <a:pPr marL="1028700" lvl="1" indent="-571500">
              <a:buFont typeface="+mj-lt"/>
              <a:buAutoNum type="alphaUcPeriod"/>
            </a:pPr>
            <a:r>
              <a:rPr lang="fr-FR" dirty="0" err="1">
                <a:solidFill>
                  <a:schemeClr val="bg1">
                    <a:lumMod val="50000"/>
                  </a:schemeClr>
                </a:solidFill>
              </a:rPr>
              <a:t>European</a:t>
            </a:r>
            <a:r>
              <a:rPr lang="fr-FR" dirty="0">
                <a:solidFill>
                  <a:schemeClr val="bg1">
                    <a:lumMod val="50000"/>
                  </a:schemeClr>
                </a:solidFill>
              </a:rPr>
              <a:t> </a:t>
            </a:r>
            <a:r>
              <a:rPr lang="fr-FR" dirty="0" err="1">
                <a:solidFill>
                  <a:schemeClr val="bg1">
                    <a:lumMod val="50000"/>
                  </a:schemeClr>
                </a:solidFill>
              </a:rPr>
              <a:t>eel</a:t>
            </a:r>
            <a:r>
              <a:rPr lang="fr-FR" dirty="0">
                <a:solidFill>
                  <a:schemeClr val="bg1">
                    <a:lumMod val="50000"/>
                  </a:schemeClr>
                </a:solidFill>
              </a:rPr>
              <a:t> – Life cycle</a:t>
            </a:r>
          </a:p>
          <a:p>
            <a:pPr marL="1028700" lvl="1" indent="-571500">
              <a:buFont typeface="+mj-lt"/>
              <a:buAutoNum type="alphaUcPeriod"/>
            </a:pPr>
            <a:r>
              <a:rPr lang="fr-FR" dirty="0">
                <a:solidFill>
                  <a:schemeClr val="bg1">
                    <a:lumMod val="50000"/>
                  </a:schemeClr>
                </a:solidFill>
              </a:rPr>
              <a:t>Natural habitat &amp; </a:t>
            </a:r>
            <a:r>
              <a:rPr lang="fr-FR" dirty="0" err="1">
                <a:solidFill>
                  <a:schemeClr val="bg1">
                    <a:lumMod val="50000"/>
                  </a:schemeClr>
                </a:solidFill>
              </a:rPr>
              <a:t>current</a:t>
            </a:r>
            <a:r>
              <a:rPr lang="fr-FR" dirty="0">
                <a:solidFill>
                  <a:schemeClr val="bg1">
                    <a:lumMod val="50000"/>
                  </a:schemeClr>
                </a:solidFill>
              </a:rPr>
              <a:t> situation</a:t>
            </a:r>
          </a:p>
          <a:p>
            <a:pPr marL="1028700" lvl="1" indent="-571500">
              <a:buFont typeface="+mj-lt"/>
              <a:buAutoNum type="alphaUcPeriod"/>
            </a:pPr>
            <a:r>
              <a:rPr lang="fr-FR" dirty="0">
                <a:solidFill>
                  <a:schemeClr val="bg1">
                    <a:lumMod val="50000"/>
                  </a:schemeClr>
                </a:solidFill>
              </a:rPr>
              <a:t>Migration: </a:t>
            </a:r>
            <a:r>
              <a:rPr lang="fr-FR" dirty="0" err="1">
                <a:solidFill>
                  <a:schemeClr val="bg1">
                    <a:lumMod val="50000"/>
                  </a:schemeClr>
                </a:solidFill>
              </a:rPr>
              <a:t>dynamics</a:t>
            </a:r>
            <a:r>
              <a:rPr lang="fr-FR" dirty="0">
                <a:solidFill>
                  <a:schemeClr val="bg1">
                    <a:lumMod val="50000"/>
                  </a:schemeClr>
                </a:solidFill>
              </a:rPr>
              <a:t> &amp; drivers</a:t>
            </a:r>
          </a:p>
          <a:p>
            <a:pPr marL="1028700" lvl="1" indent="-571500">
              <a:buFont typeface="+mj-lt"/>
              <a:buAutoNum type="alphaUcPeriod"/>
            </a:pPr>
            <a:r>
              <a:rPr lang="fr-FR" dirty="0" err="1">
                <a:solidFill>
                  <a:schemeClr val="bg1">
                    <a:lumMod val="50000"/>
                  </a:schemeClr>
                </a:solidFill>
              </a:rPr>
              <a:t>Fatty</a:t>
            </a:r>
            <a:r>
              <a:rPr lang="fr-FR" dirty="0">
                <a:solidFill>
                  <a:schemeClr val="bg1">
                    <a:lumMod val="50000"/>
                  </a:schemeClr>
                </a:solidFill>
              </a:rPr>
              <a:t> </a:t>
            </a:r>
            <a:r>
              <a:rPr lang="fr-FR" dirty="0" err="1">
                <a:solidFill>
                  <a:schemeClr val="bg1">
                    <a:lumMod val="50000"/>
                  </a:schemeClr>
                </a:solidFill>
              </a:rPr>
              <a:t>acids</a:t>
            </a:r>
            <a:r>
              <a:rPr lang="fr-FR" dirty="0">
                <a:solidFill>
                  <a:schemeClr val="bg1">
                    <a:lumMod val="50000"/>
                  </a:schemeClr>
                </a:solidFill>
              </a:rPr>
              <a:t> &amp; </a:t>
            </a:r>
            <a:r>
              <a:rPr lang="fr-FR" dirty="0" err="1">
                <a:solidFill>
                  <a:schemeClr val="bg1">
                    <a:lumMod val="50000"/>
                  </a:schemeClr>
                </a:solidFill>
              </a:rPr>
              <a:t>fish</a:t>
            </a:r>
            <a:endParaRPr lang="fr-FR" dirty="0">
              <a:solidFill>
                <a:schemeClr val="bg1">
                  <a:lumMod val="50000"/>
                </a:schemeClr>
              </a:solidFill>
            </a:endParaRPr>
          </a:p>
          <a:p>
            <a:pPr marL="1028700" lvl="1" indent="-571500">
              <a:buFont typeface="+mj-lt"/>
              <a:buAutoNum type="alphaUcPeriod"/>
            </a:pPr>
            <a:r>
              <a:rPr lang="fr-FR" dirty="0">
                <a:solidFill>
                  <a:schemeClr val="bg1">
                    <a:lumMod val="50000"/>
                  </a:schemeClr>
                </a:solidFill>
              </a:rPr>
              <a:t>Objectives</a:t>
            </a:r>
            <a:endParaRPr lang="nl-BE" dirty="0">
              <a:solidFill>
                <a:schemeClr val="bg1">
                  <a:lumMod val="50000"/>
                </a:schemeClr>
              </a:solidFill>
            </a:endParaRPr>
          </a:p>
          <a:p>
            <a:pPr marL="571500" indent="-571500">
              <a:buFont typeface="+mj-lt"/>
              <a:buAutoNum type="romanUcPeriod"/>
            </a:pPr>
            <a:r>
              <a:rPr lang="nl-BE" dirty="0" err="1">
                <a:solidFill>
                  <a:schemeClr val="tx1">
                    <a:lumMod val="95000"/>
                    <a:lumOff val="5000"/>
                  </a:schemeClr>
                </a:solidFill>
              </a:rPr>
              <a:t>Materials</a:t>
            </a:r>
            <a:r>
              <a:rPr lang="nl-BE" dirty="0">
                <a:solidFill>
                  <a:schemeClr val="tx1">
                    <a:lumMod val="95000"/>
                    <a:lumOff val="5000"/>
                  </a:schemeClr>
                </a:solidFill>
              </a:rPr>
              <a:t> &amp; </a:t>
            </a:r>
            <a:r>
              <a:rPr lang="nl-BE" dirty="0" err="1">
                <a:solidFill>
                  <a:schemeClr val="tx1">
                    <a:lumMod val="95000"/>
                    <a:lumOff val="5000"/>
                  </a:schemeClr>
                </a:solidFill>
              </a:rPr>
              <a:t>methods</a:t>
            </a:r>
            <a:endParaRPr lang="nl-BE" dirty="0">
              <a:solidFill>
                <a:schemeClr val="tx1">
                  <a:lumMod val="95000"/>
                  <a:lumOff val="5000"/>
                </a:schemeClr>
              </a:solidFill>
            </a:endParaRPr>
          </a:p>
          <a:p>
            <a:pPr marL="1028700" lvl="1" indent="-571500">
              <a:buFont typeface="+mj-lt"/>
              <a:buAutoNum type="alphaUcPeriod"/>
            </a:pPr>
            <a:r>
              <a:rPr lang="en-GB" dirty="0">
                <a:solidFill>
                  <a:schemeClr val="tx1">
                    <a:lumMod val="95000"/>
                    <a:lumOff val="5000"/>
                  </a:schemeClr>
                </a:solidFill>
              </a:rPr>
              <a:t>Study area</a:t>
            </a:r>
          </a:p>
          <a:p>
            <a:pPr marL="1028700" lvl="1" indent="-571500">
              <a:buFont typeface="+mj-lt"/>
              <a:buAutoNum type="alphaUcPeriod"/>
            </a:pPr>
            <a:r>
              <a:rPr lang="en-GB" dirty="0">
                <a:solidFill>
                  <a:schemeClr val="tx1">
                    <a:lumMod val="95000"/>
                    <a:lumOff val="5000"/>
                  </a:schemeClr>
                </a:solidFill>
              </a:rPr>
              <a:t>Sampling methods</a:t>
            </a:r>
          </a:p>
          <a:p>
            <a:pPr lvl="2"/>
            <a:r>
              <a:rPr lang="en-GB" dirty="0">
                <a:solidFill>
                  <a:schemeClr val="tx1">
                    <a:lumMod val="95000"/>
                    <a:lumOff val="5000"/>
                  </a:schemeClr>
                </a:solidFill>
              </a:rPr>
              <a:t>Artificial substrates</a:t>
            </a:r>
          </a:p>
          <a:p>
            <a:pPr lvl="2"/>
            <a:r>
              <a:rPr lang="en-GB" dirty="0">
                <a:solidFill>
                  <a:schemeClr val="tx1">
                    <a:lumMod val="95000"/>
                    <a:lumOff val="5000"/>
                  </a:schemeClr>
                </a:solidFill>
              </a:rPr>
              <a:t>Lift nets</a:t>
            </a:r>
          </a:p>
          <a:p>
            <a:pPr lvl="2"/>
            <a:r>
              <a:rPr lang="en-GB" dirty="0">
                <a:solidFill>
                  <a:schemeClr val="tx1">
                    <a:lumMod val="95000"/>
                    <a:lumOff val="5000"/>
                  </a:schemeClr>
                </a:solidFill>
              </a:rPr>
              <a:t>Glass eel ladders</a:t>
            </a:r>
          </a:p>
          <a:p>
            <a:pPr marL="1028700" lvl="1" indent="-571500">
              <a:buFont typeface="+mj-lt"/>
              <a:buAutoNum type="alphaUcPeriod"/>
            </a:pPr>
            <a:r>
              <a:rPr lang="en-GB" dirty="0">
                <a:solidFill>
                  <a:schemeClr val="tx1">
                    <a:lumMod val="95000"/>
                    <a:lumOff val="5000"/>
                  </a:schemeClr>
                </a:solidFill>
              </a:rPr>
              <a:t>Parameters &amp; Statistical analysis</a:t>
            </a:r>
            <a:endParaRPr lang="nl-BE" dirty="0">
              <a:solidFill>
                <a:schemeClr val="tx1">
                  <a:lumMod val="95000"/>
                  <a:lumOff val="5000"/>
                </a:schemeClr>
              </a:solidFill>
            </a:endParaRPr>
          </a:p>
          <a:p>
            <a:pPr marL="571500" indent="-571500">
              <a:buFont typeface="+mj-lt"/>
              <a:buAutoNum type="romanUcPeriod"/>
            </a:pPr>
            <a:r>
              <a:rPr lang="nl-BE" dirty="0" err="1">
                <a:solidFill>
                  <a:schemeClr val="bg1">
                    <a:lumMod val="50000"/>
                  </a:schemeClr>
                </a:solidFill>
              </a:rPr>
              <a:t>Results</a:t>
            </a:r>
            <a:endParaRPr lang="nl-BE" dirty="0">
              <a:solidFill>
                <a:schemeClr val="bg1">
                  <a:lumMod val="50000"/>
                </a:schemeClr>
              </a:solidFill>
            </a:endParaRPr>
          </a:p>
          <a:p>
            <a:pPr marL="1028700" lvl="1" indent="-571500">
              <a:buFont typeface="+mj-lt"/>
              <a:buAutoNum type="alphaUcPeriod"/>
            </a:pPr>
            <a:r>
              <a:rPr lang="en-GB" dirty="0">
                <a:solidFill>
                  <a:schemeClr val="bg1">
                    <a:lumMod val="50000"/>
                  </a:schemeClr>
                </a:solidFill>
              </a:rPr>
              <a:t>Diet</a:t>
            </a:r>
          </a:p>
          <a:p>
            <a:pPr marL="1028700" lvl="1" indent="-571500">
              <a:buFont typeface="+mj-lt"/>
              <a:buAutoNum type="alphaUcPeriod"/>
            </a:pPr>
            <a:r>
              <a:rPr lang="en-GB" dirty="0">
                <a:solidFill>
                  <a:schemeClr val="bg1">
                    <a:lumMod val="50000"/>
                  </a:schemeClr>
                </a:solidFill>
              </a:rPr>
              <a:t>Artificial Substrates</a:t>
            </a:r>
          </a:p>
          <a:p>
            <a:pPr marL="1028700" lvl="1" indent="-571500">
              <a:buFont typeface="+mj-lt"/>
              <a:buAutoNum type="alphaUcPeriod"/>
            </a:pPr>
            <a:r>
              <a:rPr lang="en-GB" dirty="0">
                <a:solidFill>
                  <a:schemeClr val="bg1">
                    <a:lumMod val="50000"/>
                  </a:schemeClr>
                </a:solidFill>
              </a:rPr>
              <a:t>Eel ladder</a:t>
            </a:r>
          </a:p>
          <a:p>
            <a:pPr marL="1028700" lvl="1" indent="-571500">
              <a:buFont typeface="+mj-lt"/>
              <a:buAutoNum type="alphaUcPeriod"/>
            </a:pPr>
            <a:r>
              <a:rPr lang="en-GB" dirty="0">
                <a:solidFill>
                  <a:schemeClr val="bg1">
                    <a:lumMod val="50000"/>
                  </a:schemeClr>
                </a:solidFill>
              </a:rPr>
              <a:t>Fatty acid analysis</a:t>
            </a:r>
          </a:p>
          <a:p>
            <a:pPr marL="571500" indent="-571500">
              <a:buFont typeface="+mj-lt"/>
              <a:buAutoNum type="romanUcPeriod"/>
            </a:pPr>
            <a:r>
              <a:rPr lang="nl-BE" dirty="0" err="1">
                <a:solidFill>
                  <a:schemeClr val="bg1">
                    <a:lumMod val="50000"/>
                  </a:schemeClr>
                </a:solidFill>
              </a:rPr>
              <a:t>Discussion</a:t>
            </a:r>
            <a:r>
              <a:rPr lang="nl-BE" dirty="0">
                <a:solidFill>
                  <a:schemeClr val="bg1">
                    <a:lumMod val="50000"/>
                  </a:schemeClr>
                </a:solidFill>
              </a:rPr>
              <a:t> &amp; take-home </a:t>
            </a:r>
            <a:r>
              <a:rPr lang="nl-BE" dirty="0" err="1">
                <a:solidFill>
                  <a:schemeClr val="bg1">
                    <a:lumMod val="50000"/>
                  </a:schemeClr>
                </a:solidFill>
              </a:rPr>
              <a:t>message</a:t>
            </a:r>
            <a:endParaRPr lang="nl-BE" dirty="0">
              <a:solidFill>
                <a:schemeClr val="bg1">
                  <a:lumMod val="50000"/>
                </a:schemeClr>
              </a:solidFill>
            </a:endParaRPr>
          </a:p>
          <a:p>
            <a:pPr marL="571500" indent="-571500">
              <a:buFont typeface="+mj-lt"/>
              <a:buAutoNum type="romanUcPeriod"/>
            </a:pPr>
            <a:endParaRPr lang="en-GB" dirty="0"/>
          </a:p>
        </p:txBody>
      </p:sp>
      <p:pic>
        <p:nvPicPr>
          <p:cNvPr id="1026" name="Picture 2">
            <a:extLst>
              <a:ext uri="{FF2B5EF4-FFF2-40B4-BE49-F238E27FC236}">
                <a16:creationId xmlns:a16="http://schemas.microsoft.com/office/drawing/2014/main" id="{98CC0809-E869-45EF-A82E-E2F185A2C5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436"/>
          <a:stretch/>
        </p:blipFill>
        <p:spPr bwMode="auto">
          <a:xfrm rot="5400000">
            <a:off x="6258976" y="924977"/>
            <a:ext cx="6878035" cy="498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16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A9A4B-8276-4024-B6FF-094903954E2E}"/>
              </a:ext>
            </a:extLst>
          </p:cNvPr>
          <p:cNvSpPr>
            <a:spLocks noGrp="1"/>
          </p:cNvSpPr>
          <p:nvPr>
            <p:ph type="title"/>
          </p:nvPr>
        </p:nvSpPr>
        <p:spPr>
          <a:xfrm>
            <a:off x="0" y="414734"/>
            <a:ext cx="4870276" cy="842392"/>
          </a:xfrm>
        </p:spPr>
        <p:txBody>
          <a:bodyPr/>
          <a:lstStyle/>
          <a:p>
            <a:r>
              <a:rPr lang="nl-BE" dirty="0" err="1"/>
              <a:t>Study</a:t>
            </a:r>
            <a:r>
              <a:rPr lang="nl-BE" dirty="0"/>
              <a:t> area</a:t>
            </a:r>
            <a:endParaRPr lang="en-GB" dirty="0"/>
          </a:p>
        </p:txBody>
      </p:sp>
      <p:pic>
        <p:nvPicPr>
          <p:cNvPr id="5" name="Tijdelijke aanduiding voor inhoud 4">
            <a:extLst>
              <a:ext uri="{FF2B5EF4-FFF2-40B4-BE49-F238E27FC236}">
                <a16:creationId xmlns:a16="http://schemas.microsoft.com/office/drawing/2014/main" id="{90D2F9BB-E91E-42B3-B184-D9EEA124300E}"/>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2348"/>
          <a:stretch/>
        </p:blipFill>
        <p:spPr>
          <a:xfrm>
            <a:off x="1589" y="1944414"/>
            <a:ext cx="8690731" cy="4284890"/>
          </a:xfrm>
        </p:spPr>
      </p:pic>
      <p:pic>
        <p:nvPicPr>
          <p:cNvPr id="9" name="Afbeelding 8">
            <a:extLst>
              <a:ext uri="{FF2B5EF4-FFF2-40B4-BE49-F238E27FC236}">
                <a16:creationId xmlns:a16="http://schemas.microsoft.com/office/drawing/2014/main" id="{4D3BF031-6342-4270-86A3-B0A61A0896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0476" y="2892018"/>
            <a:ext cx="3427070" cy="2481198"/>
          </a:xfrm>
          <a:prstGeom prst="rect">
            <a:avLst/>
          </a:prstGeom>
        </p:spPr>
      </p:pic>
      <p:sp>
        <p:nvSpPr>
          <p:cNvPr id="3" name="Ovaal 2">
            <a:extLst>
              <a:ext uri="{FF2B5EF4-FFF2-40B4-BE49-F238E27FC236}">
                <a16:creationId xmlns:a16="http://schemas.microsoft.com/office/drawing/2014/main" id="{37BB1BD3-B983-4221-AF30-E0E6DDF9E457}"/>
              </a:ext>
            </a:extLst>
          </p:cNvPr>
          <p:cNvSpPr/>
          <p:nvPr/>
        </p:nvSpPr>
        <p:spPr>
          <a:xfrm rot="2367561">
            <a:off x="5410201" y="4422376"/>
            <a:ext cx="2057400" cy="335280"/>
          </a:xfrm>
          <a:prstGeom prst="ellipse">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79680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TotalTime>
  <Words>5979</Words>
  <Application>Microsoft Office PowerPoint</Application>
  <PresentationFormat>Breedbeeld</PresentationFormat>
  <Paragraphs>459</Paragraphs>
  <Slides>39</Slides>
  <Notes>30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39</vt:i4>
      </vt:variant>
    </vt:vector>
  </HeadingPairs>
  <TitlesOfParts>
    <vt:vector size="45" baseType="lpstr">
      <vt:lpstr>Arial</vt:lpstr>
      <vt:lpstr>Calibri</vt:lpstr>
      <vt:lpstr>Calibri Light</vt:lpstr>
      <vt:lpstr>Cambria Math</vt:lpstr>
      <vt:lpstr>Times New Roman</vt:lpstr>
      <vt:lpstr>Kantoorthema</vt:lpstr>
      <vt:lpstr>THE INFLUENCE OF ARTIFICIAL CANAL DYNAMICS ON EUROPEAN EEL RECRUITS</vt:lpstr>
      <vt:lpstr>Content</vt:lpstr>
      <vt:lpstr>European eel – Life cycle</vt:lpstr>
      <vt:lpstr>Natural habitat &amp; current situation</vt:lpstr>
      <vt:lpstr>Upstream migration: dynamics &amp; drivers</vt:lpstr>
      <vt:lpstr>Fatty acids &amp; fish</vt:lpstr>
      <vt:lpstr>Objectives</vt:lpstr>
      <vt:lpstr>Content</vt:lpstr>
      <vt:lpstr>Study area</vt:lpstr>
      <vt:lpstr>Study area</vt:lpstr>
      <vt:lpstr>PowerPoint-presentatie</vt:lpstr>
      <vt:lpstr>Sampling techniques</vt:lpstr>
      <vt:lpstr>Sampling effort &amp; catch results</vt:lpstr>
      <vt:lpstr>PowerPoint-presentatie</vt:lpstr>
      <vt:lpstr>Biometric parameters</vt:lpstr>
      <vt:lpstr>Fatty acids</vt:lpstr>
      <vt:lpstr>Statistics</vt:lpstr>
      <vt:lpstr>Content</vt:lpstr>
      <vt:lpstr>Diet</vt:lpstr>
      <vt:lpstr>Eel ladders</vt:lpstr>
      <vt:lpstr>Artificial substrates</vt:lpstr>
      <vt:lpstr>Fatty acid analysis</vt:lpstr>
      <vt:lpstr>Content</vt:lpstr>
      <vt:lpstr>PowerPoint-presentatie</vt:lpstr>
      <vt:lpstr>PowerPoint-presentatie</vt:lpstr>
      <vt:lpstr>PowerPoint-presentatie</vt:lpstr>
      <vt:lpstr>Content</vt:lpstr>
      <vt:lpstr>Conclusion &amp; take-home message</vt:lpstr>
      <vt:lpstr>Acknowledgements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INFLUENCE OF ARTIFICIAL CANAL DYNAMICS ON EUROPEAN EEL RECRUITS</dc:title>
  <dc:creator>Michiel perneel</dc:creator>
  <cp:lastModifiedBy>Michiel perneel</cp:lastModifiedBy>
  <cp:revision>69</cp:revision>
  <dcterms:created xsi:type="dcterms:W3CDTF">2019-06-18T13:46:17Z</dcterms:created>
  <dcterms:modified xsi:type="dcterms:W3CDTF">2019-06-20T07:17:55Z</dcterms:modified>
</cp:coreProperties>
</file>